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56_94E4EF68.xml" ContentType="application/vnd.ms-powerpoint.comments+xml"/>
  <Override PartName="/ppt/comments/modernComment_194_FEFC11B2.xml" ContentType="application/vnd.ms-powerpoint.comments+xml"/>
  <Override PartName="/ppt/comments/modernComment_1A6_B91ECFDE.xml" ContentType="application/vnd.ms-powerpoint.comments+xml"/>
  <Override PartName="/ppt/notesSlides/notesSlide2.xml" ContentType="application/vnd.openxmlformats-officedocument.presentationml.notesSlide+xml"/>
  <Override PartName="/ppt/comments/modernComment_167_57084362.xml" ContentType="application/vnd.ms-powerpoint.comments+xml"/>
  <Override PartName="/ppt/notesSlides/notesSlide3.xml" ContentType="application/vnd.openxmlformats-officedocument.presentationml.notesSlide+xml"/>
  <Override PartName="/ppt/comments/modernComment_189_18459B14.xml" ContentType="application/vnd.ms-powerpoint.comments+xml"/>
  <Override PartName="/ppt/notesSlides/notesSlide4.xml" ContentType="application/vnd.openxmlformats-officedocument.presentationml.notesSlide+xml"/>
  <Override PartName="/ppt/comments/modernComment_187_B27A5A7F.xml" ContentType="application/vnd.ms-powerpoint.comments+xml"/>
  <Override PartName="/ppt/notesSlides/notesSlide5.xml" ContentType="application/vnd.openxmlformats-officedocument.presentationml.notesSlide+xml"/>
  <Override PartName="/ppt/comments/modernComment_18A_5F94D507.xml" ContentType="application/vnd.ms-powerpoint.comments+xml"/>
  <Override PartName="/ppt/notesSlides/notesSlide6.xml" ContentType="application/vnd.openxmlformats-officedocument.presentationml.notesSlide+xml"/>
  <Override PartName="/ppt/comments/modernComment_188_EAB62D1D.xml" ContentType="application/vnd.ms-powerpoint.comments+xml"/>
  <Override PartName="/ppt/notesSlides/notesSlide7.xml" ContentType="application/vnd.openxmlformats-officedocument.presentationml.notesSlide+xml"/>
  <Override PartName="/ppt/comments/modernComment_18C_6CD7044.xml" ContentType="application/vnd.ms-powerpoint.comments+xml"/>
  <Override PartName="/ppt/notesSlides/notesSlide8.xml" ContentType="application/vnd.openxmlformats-officedocument.presentationml.notesSlide+xml"/>
  <Override PartName="/ppt/comments/modernComment_18D_F6B4C523.xml" ContentType="application/vnd.ms-powerpoint.comments+xml"/>
  <Override PartName="/ppt/notesSlides/notesSlide9.xml" ContentType="application/vnd.openxmlformats-officedocument.presentationml.notesSlide+xml"/>
  <Override PartName="/ppt/comments/modernComment_18E_77805BA4.xml" ContentType="application/vnd.ms-powerpoint.comments+xml"/>
  <Override PartName="/ppt/notesSlides/notesSlide10.xml" ContentType="application/vnd.openxmlformats-officedocument.presentationml.notesSlide+xml"/>
  <Override PartName="/ppt/comments/modernComment_18F_E5494707.xml" ContentType="application/vnd.ms-powerpoint.comments+xml"/>
  <Override PartName="/ppt/comments/modernComment_1A2_FCB04E9C.xml" ContentType="application/vnd.ms-powerpoint.comments+xml"/>
  <Override PartName="/ppt/notesSlides/notesSlide11.xml" ContentType="application/vnd.openxmlformats-officedocument.presentationml.notesSlide+xml"/>
  <Override PartName="/ppt/comments/modernComment_195_70786C15.xml" ContentType="application/vnd.ms-powerpoint.comments+xml"/>
  <Override PartName="/ppt/notesSlides/notesSlide12.xml" ContentType="application/vnd.openxmlformats-officedocument.presentationml.notesSlide+xml"/>
  <Override PartName="/ppt/comments/modernComment_197_98A21D51.xml" ContentType="application/vnd.ms-powerpoint.comments+xml"/>
  <Override PartName="/ppt/notesSlides/notesSlide13.xml" ContentType="application/vnd.openxmlformats-officedocument.presentationml.notesSlide+xml"/>
  <Override PartName="/ppt/comments/modernComment_198_12C83937.xml" ContentType="application/vnd.ms-powerpoint.comments+xml"/>
  <Override PartName="/ppt/comments/modernComment_191_5BDDF4A8.xml" ContentType="application/vnd.ms-powerpoint.comments+xml"/>
  <Override PartName="/ppt/comments/modernComment_1A5_A65FADD6.xml" ContentType="application/vnd.ms-powerpoint.comments+xml"/>
  <Override PartName="/ppt/notesSlides/notesSlide14.xml" ContentType="application/vnd.openxmlformats-officedocument.presentationml.notesSlide+xml"/>
  <Override PartName="/ppt/comments/modernComment_199_2157171C.xml" ContentType="application/vnd.ms-powerpoint.comments+xml"/>
  <Override PartName="/ppt/notesSlides/notesSlide15.xml" ContentType="application/vnd.openxmlformats-officedocument.presentationml.notesSlide+xml"/>
  <Override PartName="/ppt/comments/modernComment_19A_2AF23805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96_4A3A2637.xml" ContentType="application/vnd.ms-powerpoint.comments+xml"/>
  <Override PartName="/ppt/comments/modernComment_19B_963C4E4D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9C_3961426F.xml" ContentType="application/vnd.ms-powerpoint.comments+xml"/>
  <Override PartName="/ppt/notesSlides/notesSlide18.xml" ContentType="application/vnd.openxmlformats-officedocument.presentationml.notesSlide+xml"/>
  <Override PartName="/ppt/comments/modernComment_1A4_A7730BC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A7_9B3CA5FD.xml" ContentType="application/vnd.ms-powerpoint.comments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42" r:id="rId5"/>
    <p:sldId id="404" r:id="rId6"/>
    <p:sldId id="422" r:id="rId7"/>
    <p:sldId id="359" r:id="rId8"/>
    <p:sldId id="393" r:id="rId9"/>
    <p:sldId id="391" r:id="rId10"/>
    <p:sldId id="394" r:id="rId11"/>
    <p:sldId id="392" r:id="rId12"/>
    <p:sldId id="396" r:id="rId13"/>
    <p:sldId id="397" r:id="rId14"/>
    <p:sldId id="398" r:id="rId15"/>
    <p:sldId id="399" r:id="rId16"/>
    <p:sldId id="418" r:id="rId17"/>
    <p:sldId id="405" r:id="rId18"/>
    <p:sldId id="407" r:id="rId19"/>
    <p:sldId id="408" r:id="rId20"/>
    <p:sldId id="401" r:id="rId21"/>
    <p:sldId id="421" r:id="rId22"/>
    <p:sldId id="409" r:id="rId23"/>
    <p:sldId id="410" r:id="rId24"/>
    <p:sldId id="417" r:id="rId25"/>
    <p:sldId id="406" r:id="rId26"/>
    <p:sldId id="411" r:id="rId27"/>
    <p:sldId id="412" r:id="rId28"/>
    <p:sldId id="420" r:id="rId29"/>
    <p:sldId id="424" r:id="rId30"/>
    <p:sldId id="415" r:id="rId31"/>
    <p:sldId id="423" r:id="rId32"/>
    <p:sldId id="42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itch" id="{D4A1C7BA-DC60-42A1-A62B-4688F26DB483}">
          <p14:sldIdLst>
            <p14:sldId id="342"/>
            <p14:sldId id="404"/>
            <p14:sldId id="422"/>
            <p14:sldId id="359"/>
            <p14:sldId id="393"/>
            <p14:sldId id="391"/>
            <p14:sldId id="394"/>
            <p14:sldId id="392"/>
            <p14:sldId id="396"/>
            <p14:sldId id="397"/>
            <p14:sldId id="398"/>
            <p14:sldId id="399"/>
            <p14:sldId id="418"/>
          </p14:sldIdLst>
        </p14:section>
        <p14:section name="Deployment" id="{3466DA8A-498C-47F8-9FF7-D3545FB3AE0C}">
          <p14:sldIdLst>
            <p14:sldId id="405"/>
            <p14:sldId id="407"/>
            <p14:sldId id="408"/>
            <p14:sldId id="401"/>
            <p14:sldId id="421"/>
            <p14:sldId id="409"/>
            <p14:sldId id="410"/>
            <p14:sldId id="417"/>
            <p14:sldId id="406"/>
            <p14:sldId id="411"/>
            <p14:sldId id="412"/>
            <p14:sldId id="420"/>
            <p14:sldId id="424"/>
            <p14:sldId id="415"/>
            <p14:sldId id="423"/>
            <p14:sldId id="425"/>
          </p14:sldIdLst>
        </p14:section>
        <p14:section name="Old slides" id="{616CAAC3-6ADB-438A-BD02-B4C45F17A051}">
          <p14:sldIdLst/>
        </p14:section>
        <p14:section name="Template slides" id="{971DB62A-8B20-4E8E-A610-94A84F5239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40A29468-0D25-3618-D70C-707088409552}" name="Harsh Udaybhai Bhatt" initials="HB" userId="S::101478033@georgebrown.ca::796a0cc2-087a-4169-84a8-a0f2033ac4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905" autoAdjust="0"/>
    <p:restoredTop sz="94660"/>
  </p:normalViewPr>
  <p:slideViewPr>
    <p:cSldViewPr snapToGrid="0">
      <p:cViewPr>
        <p:scale>
          <a:sx n="75" d="100"/>
          <a:sy n="75" d="100"/>
        </p:scale>
        <p:origin x="1038" y="17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56_94E4EF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04EF3F-3FE5-4E18-A648-34CCF9EF4A8A}" authorId="{40A29468-0D25-3618-D70C-707088409552}" created="2024-04-17T21:21:25.256">
    <pc:sldMkLst xmlns:pc="http://schemas.microsoft.com/office/powerpoint/2013/main/command">
      <pc:docMk/>
      <pc:sldMk cId="2498031464" sldId="342"/>
    </pc:sldMkLst>
    <p188:txBody>
      <a:bodyPr/>
      <a:lstStyle/>
      <a:p>
        <a:r>
          <a:rPr lang="en-US"/>
          <a:t>Rob</a:t>
        </a:r>
      </a:p>
    </p188:txBody>
  </p188:cm>
</p188:cmLst>
</file>

<file path=ppt/comments/modernComment_167_5708436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6EEE96-6BDE-4786-8CE2-E4C665A608F8}" authorId="{40A29468-0D25-3618-D70C-707088409552}" created="2024-04-17T21:21:39.990">
    <pc:sldMkLst xmlns:pc="http://schemas.microsoft.com/office/powerpoint/2013/main/command">
      <pc:docMk/>
      <pc:sldMk cId="1460159330" sldId="359"/>
    </pc:sldMkLst>
    <p188:txBody>
      <a:bodyPr/>
      <a:lstStyle/>
      <a:p>
        <a:r>
          <a:rPr lang="en-US"/>
          <a:t>Rob</a:t>
        </a:r>
      </a:p>
    </p188:txBody>
  </p188:cm>
</p188:cmLst>
</file>

<file path=ppt/comments/modernComment_187_B27A5A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C39FB5-DDCF-4EB6-9691-3F05EF18972E}" authorId="{40A29468-0D25-3618-D70C-707088409552}" created="2024-04-17T21:21:55.678">
    <pc:sldMkLst xmlns:pc="http://schemas.microsoft.com/office/powerpoint/2013/main/command">
      <pc:docMk/>
      <pc:sldMk cId="2994363007" sldId="391"/>
    </pc:sldMkLst>
    <p188:txBody>
      <a:bodyPr/>
      <a:lstStyle/>
      <a:p>
        <a:r>
          <a:rPr lang="en-US"/>
          <a:t>Harsh</a:t>
        </a:r>
      </a:p>
    </p188:txBody>
  </p188:cm>
</p188:cmLst>
</file>

<file path=ppt/comments/modernComment_188_EAB62D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84615E-A8BC-405C-A605-93EB00019D0E}" authorId="{40A29468-0D25-3618-D70C-707088409552}" created="2024-04-17T21:22:47.335">
    <pc:sldMkLst xmlns:pc="http://schemas.microsoft.com/office/powerpoint/2013/main/command">
      <pc:docMk/>
      <pc:sldMk cId="3937807645" sldId="392"/>
    </pc:sldMkLst>
    <p188:txBody>
      <a:bodyPr/>
      <a:lstStyle/>
      <a:p>
        <a:r>
          <a:rPr lang="en-US"/>
          <a:t>Rahul</a:t>
        </a:r>
      </a:p>
    </p188:txBody>
  </p188:cm>
</p188:cmLst>
</file>

<file path=ppt/comments/modernComment_189_18459B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D6F174B-120A-4457-8314-B8BED4959B21}" authorId="{40A29468-0D25-3618-D70C-707088409552}" created="2024-04-17T21:21:48.803">
    <pc:sldMkLst xmlns:pc="http://schemas.microsoft.com/office/powerpoint/2013/main/command">
      <pc:docMk/>
      <pc:sldMk cId="407214868" sldId="393"/>
    </pc:sldMkLst>
    <p188:txBody>
      <a:bodyPr/>
      <a:lstStyle/>
      <a:p>
        <a:r>
          <a:rPr lang="en-US"/>
          <a:t>Harsh</a:t>
        </a:r>
      </a:p>
    </p188:txBody>
  </p188:cm>
</p188:cmLst>
</file>

<file path=ppt/comments/modernComment_18A_5F94D5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48D35F-4657-4AA5-B5F6-78746B9BBB9A}" authorId="{40A29468-0D25-3618-D70C-707088409552}" created="2024-04-17T21:22:13.803">
    <pc:sldMkLst xmlns:pc="http://schemas.microsoft.com/office/powerpoint/2013/main/command">
      <pc:docMk/>
      <pc:sldMk cId="1603589383" sldId="394"/>
    </pc:sldMkLst>
    <p188:txBody>
      <a:bodyPr/>
      <a:lstStyle/>
      <a:p>
        <a:r>
          <a:rPr lang="en-US"/>
          <a:t>Harsh</a:t>
        </a:r>
      </a:p>
    </p188:txBody>
  </p188:cm>
</p188:cmLst>
</file>

<file path=ppt/comments/modernComment_18C_6CD70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83D27F2-B8C4-4B60-BB0D-2793C16BB8EB}" authorId="{40A29468-0D25-3618-D70C-707088409552}" created="2024-04-17T21:23:02.210">
    <pc:sldMkLst xmlns:pc="http://schemas.microsoft.com/office/powerpoint/2013/main/command">
      <pc:docMk/>
      <pc:sldMk cId="114126916" sldId="396"/>
    </pc:sldMkLst>
    <p188:txBody>
      <a:bodyPr/>
      <a:lstStyle/>
      <a:p>
        <a:r>
          <a:rPr lang="en-US"/>
          <a:t>Rahul</a:t>
        </a:r>
      </a:p>
    </p188:txBody>
  </p188:cm>
</p188:cmLst>
</file>

<file path=ppt/comments/modernComment_18D_F6B4C5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4D4FAC-4E6F-4DBE-B29F-F9FCA108EE30}" authorId="{40A29468-0D25-3618-D70C-707088409552}" created="2024-04-17T21:23:08.804">
    <pc:sldMkLst xmlns:pc="http://schemas.microsoft.com/office/powerpoint/2013/main/command">
      <pc:docMk/>
      <pc:sldMk cId="4139042083" sldId="397"/>
    </pc:sldMkLst>
    <p188:txBody>
      <a:bodyPr/>
      <a:lstStyle/>
      <a:p>
        <a:r>
          <a:rPr lang="en-US"/>
          <a:t>Rahul</a:t>
        </a:r>
      </a:p>
    </p188:txBody>
  </p188:cm>
</p188:cmLst>
</file>

<file path=ppt/comments/modernComment_18E_77805B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2BAD14-75BE-4808-BE92-51A31D1415F4}" authorId="{40A29468-0D25-3618-D70C-707088409552}" created="2024-04-17T21:23:36.960">
    <pc:sldMkLst xmlns:pc="http://schemas.microsoft.com/office/powerpoint/2013/main/command">
      <pc:docMk/>
      <pc:sldMk cId="2004900772" sldId="398"/>
    </pc:sldMkLst>
    <p188:txBody>
      <a:bodyPr/>
      <a:lstStyle/>
      <a:p>
        <a:r>
          <a:rPr lang="en-US"/>
          <a:t>Rahul</a:t>
        </a:r>
      </a:p>
    </p188:txBody>
  </p188:cm>
</p188:cmLst>
</file>

<file path=ppt/comments/modernComment_18F_E54947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853F60E-940C-4DAD-A4A0-7A0AB47B53C4}" authorId="{40A29468-0D25-3618-D70C-707088409552}" created="2024-04-17T21:33:43.154">
    <pc:sldMkLst xmlns:pc="http://schemas.microsoft.com/office/powerpoint/2013/main/command">
      <pc:docMk/>
      <pc:sldMk cId="3846784775" sldId="399"/>
    </pc:sldMkLst>
    <p188:txBody>
      <a:bodyPr/>
      <a:lstStyle/>
      <a:p>
        <a:r>
          <a:rPr lang="en-US"/>
          <a:t>Rahul</a:t>
        </a:r>
      </a:p>
    </p188:txBody>
  </p188:cm>
</p188:cmLst>
</file>

<file path=ppt/comments/modernComment_191_5BDDF4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BE3DFD-C699-4A05-9CD1-C546FF6EC4F8}" authorId="{40A29468-0D25-3618-D70C-707088409552}" created="2024-04-17T21:34:55.905">
    <pc:sldMkLst xmlns:pc="http://schemas.microsoft.com/office/powerpoint/2013/main/command">
      <pc:docMk/>
      <pc:sldMk cId="1541272744" sldId="401"/>
    </pc:sldMkLst>
    <p188:txBody>
      <a:bodyPr/>
      <a:lstStyle/>
      <a:p>
        <a:r>
          <a:rPr lang="en-US"/>
          <a:t>Rahul</a:t>
        </a:r>
      </a:p>
    </p188:txBody>
  </p188:cm>
</p188:cmLst>
</file>

<file path=ppt/comments/modernComment_194_FEFC11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076ECD-D726-4F6D-98F0-5725A2C8B745}" authorId="{40A29468-0D25-3618-D70C-707088409552}" created="2024-04-17T21:21:33.287">
    <pc:sldMkLst xmlns:pc="http://schemas.microsoft.com/office/powerpoint/2013/main/command">
      <pc:docMk/>
      <pc:sldMk cId="4277932466" sldId="404"/>
    </pc:sldMkLst>
    <p188:txBody>
      <a:bodyPr/>
      <a:lstStyle/>
      <a:p>
        <a:r>
          <a:rPr lang="en-US"/>
          <a:t>Rob</a:t>
        </a:r>
      </a:p>
    </p188:txBody>
  </p188:cm>
</p188:cmLst>
</file>

<file path=ppt/comments/modernComment_195_70786C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7466D8-3240-4D4D-9341-6A39E88CACDB}" authorId="{40A29468-0D25-3618-D70C-707088409552}" created="2024-04-17T21:34:10.264">
    <pc:sldMkLst xmlns:pc="http://schemas.microsoft.com/office/powerpoint/2013/main/command">
      <pc:docMk/>
      <pc:sldMk cId="1886940181" sldId="405"/>
    </pc:sldMkLst>
    <p188:txBody>
      <a:bodyPr/>
      <a:lstStyle/>
      <a:p>
        <a:r>
          <a:rPr lang="en-US"/>
          <a:t>Harsh</a:t>
        </a:r>
      </a:p>
    </p188:txBody>
  </p188:cm>
</p188:cmLst>
</file>

<file path=ppt/comments/modernComment_196_4A3A26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E33A5B-6D9D-4C40-B34C-6FD336CB5056}" authorId="{40A29468-0D25-3618-D70C-707088409552}" created="2024-04-17T21:57:39.592">
    <pc:sldMkLst xmlns:pc="http://schemas.microsoft.com/office/powerpoint/2013/main/command">
      <pc:docMk/>
      <pc:sldMk cId="1245324855" sldId="406"/>
    </pc:sldMkLst>
    <p188:txBody>
      <a:bodyPr/>
      <a:lstStyle/>
      <a:p>
        <a:r>
          <a:rPr lang="en-US"/>
          <a:t>Rob</a:t>
        </a:r>
      </a:p>
    </p188:txBody>
  </p188:cm>
</p188:cmLst>
</file>

<file path=ppt/comments/modernComment_197_98A21D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F730F3-3706-4E2A-A6F6-A403311E59DC}" authorId="{40A29468-0D25-3618-D70C-707088409552}" created="2024-04-17T21:34:17.795">
    <pc:sldMkLst xmlns:pc="http://schemas.microsoft.com/office/powerpoint/2013/main/command">
      <pc:docMk/>
      <pc:sldMk cId="2560761169" sldId="407"/>
    </pc:sldMkLst>
    <p188:txBody>
      <a:bodyPr/>
      <a:lstStyle/>
      <a:p>
        <a:r>
          <a:rPr lang="en-US"/>
          <a:t>Harsh</a:t>
        </a:r>
      </a:p>
    </p188:txBody>
  </p188:cm>
</p188:cmLst>
</file>

<file path=ppt/comments/modernComment_198_12C839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F854E5-0976-4843-BB93-8F42D028903B}" authorId="{40A29468-0D25-3618-D70C-707088409552}" created="2024-04-17T21:34:25.092">
    <pc:sldMkLst xmlns:pc="http://schemas.microsoft.com/office/powerpoint/2013/main/command">
      <pc:docMk/>
      <pc:sldMk cId="315111735" sldId="408"/>
    </pc:sldMkLst>
    <p188:txBody>
      <a:bodyPr/>
      <a:lstStyle/>
      <a:p>
        <a:r>
          <a:rPr lang="en-US"/>
          <a:t>Harsh</a:t>
        </a:r>
      </a:p>
    </p188:txBody>
  </p188:cm>
</p188:cmLst>
</file>

<file path=ppt/comments/modernComment_199_215717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5ABA80-E0E1-464A-B6B8-AEB54D39599C}" authorId="{40A29468-0D25-3618-D70C-707088409552}" created="2024-04-17T21:35:51.781">
    <pc:sldMkLst xmlns:pc="http://schemas.microsoft.com/office/powerpoint/2013/main/command">
      <pc:docMk/>
      <pc:sldMk cId="559355676" sldId="409"/>
    </pc:sldMkLst>
    <p188:txBody>
      <a:bodyPr/>
      <a:lstStyle/>
      <a:p>
        <a:r>
          <a:rPr lang="en-US"/>
          <a:t>Harsh</a:t>
        </a:r>
      </a:p>
    </p188:txBody>
  </p188:cm>
</p188:cmLst>
</file>

<file path=ppt/comments/modernComment_19A_2AF2380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64C420-88BB-4EAB-BD53-DF8AD0E45CF2}" authorId="{40A29468-0D25-3618-D70C-707088409552}" created="2024-04-17T22:05:34.378">
    <pc:sldMkLst xmlns:pc="http://schemas.microsoft.com/office/powerpoint/2013/main/command">
      <pc:docMk/>
      <pc:sldMk cId="720517125" sldId="410"/>
    </pc:sldMkLst>
    <p188:txBody>
      <a:bodyPr/>
      <a:lstStyle/>
      <a:p>
        <a:r>
          <a:rPr lang="en-US"/>
          <a:t>Harsh</a:t>
        </a:r>
      </a:p>
    </p188:txBody>
  </p188:cm>
</p188:cmLst>
</file>

<file path=ppt/comments/modernComment_19B_963C4E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D9C7D7-640A-48D3-9E96-15ED0CC0D077}" authorId="{40A29468-0D25-3618-D70C-707088409552}" created="2024-04-17T21:58:34.093">
    <pc:sldMkLst xmlns:pc="http://schemas.microsoft.com/office/powerpoint/2013/main/command">
      <pc:docMk/>
      <pc:sldMk cId="2520534605" sldId="411"/>
    </pc:sldMkLst>
    <p188:txBody>
      <a:bodyPr/>
      <a:lstStyle/>
      <a:p>
        <a:r>
          <a:rPr lang="en-US"/>
          <a:t>Rob</a:t>
        </a:r>
      </a:p>
    </p188:txBody>
  </p188:cm>
</p188:cmLst>
</file>

<file path=ppt/comments/modernComment_19C_396142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10B741-CA20-4B86-836F-9A8A46848F6E}" authorId="{40A29468-0D25-3618-D70C-707088409552}" created="2024-04-17T21:58:41.202">
    <pc:sldMkLst xmlns:pc="http://schemas.microsoft.com/office/powerpoint/2013/main/command">
      <pc:docMk/>
      <pc:sldMk cId="962675311" sldId="412"/>
    </pc:sldMkLst>
    <p188:txBody>
      <a:bodyPr/>
      <a:lstStyle/>
      <a:p>
        <a:r>
          <a:rPr lang="en-US"/>
          <a:t>Rob</a:t>
        </a:r>
      </a:p>
    </p188:txBody>
  </p188:cm>
</p188:cmLst>
</file>

<file path=ppt/comments/modernComment_1A2_FCB04E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6817E7-73AC-498D-877F-B23424B6AF2A}" authorId="{40A29468-0D25-3618-D70C-707088409552}" created="2024-04-17T21:22:05.600">
    <pc:sldMkLst xmlns:pc="http://schemas.microsoft.com/office/powerpoint/2013/main/command">
      <pc:docMk/>
      <pc:sldMk cId="4239412892" sldId="418"/>
    </pc:sldMkLst>
    <p188:txBody>
      <a:bodyPr/>
      <a:lstStyle/>
      <a:p>
        <a:r>
          <a:rPr lang="en-US"/>
          <a:t>Harsh</a:t>
        </a:r>
      </a:p>
    </p188:txBody>
  </p188:cm>
</p188:cmLst>
</file>

<file path=ppt/comments/modernComment_1A4_A7730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26ADB8-7B11-4144-B03B-E91F98E3469E}" authorId="{40A29468-0D25-3618-D70C-707088409552}" created="2024-04-17T21:57:45.342">
    <pc:sldMkLst xmlns:pc="http://schemas.microsoft.com/office/powerpoint/2013/main/command">
      <pc:docMk/>
      <pc:sldMk cId="175583420" sldId="420"/>
    </pc:sldMkLst>
    <p188:txBody>
      <a:bodyPr/>
      <a:lstStyle/>
      <a:p>
        <a:r>
          <a:rPr lang="en-US"/>
          <a:t>Rob</a:t>
        </a:r>
      </a:p>
    </p188:txBody>
  </p188:cm>
</p188:cmLst>
</file>

<file path=ppt/comments/modernComment_1A5_A65FAD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843855-D479-403B-A6EA-E637751AE92D}" authorId="{40A29468-0D25-3618-D70C-707088409552}" created="2024-04-17T21:34:55.905">
    <pc:sldMkLst xmlns:pc="http://schemas.microsoft.com/office/powerpoint/2013/main/command">
      <pc:docMk/>
      <pc:sldMk cId="1541272744" sldId="401"/>
    </pc:sldMkLst>
    <p188:txBody>
      <a:bodyPr/>
      <a:lstStyle/>
      <a:p>
        <a:r>
          <a:rPr lang="en-US"/>
          <a:t>Rahul</a:t>
        </a:r>
      </a:p>
    </p188:txBody>
  </p188:cm>
</p188:cmLst>
</file>

<file path=ppt/comments/modernComment_1A6_B91ECF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560E06-B27D-4EC1-9A42-D8F656A0A1A2}" authorId="{40A29468-0D25-3618-D70C-707088409552}" created="2024-04-17T21:21:33.287">
    <pc:sldMkLst xmlns:pc="http://schemas.microsoft.com/office/powerpoint/2013/main/command">
      <pc:docMk/>
      <pc:sldMk cId="4277932466" sldId="404"/>
    </pc:sldMkLst>
    <p188:txBody>
      <a:bodyPr/>
      <a:lstStyle/>
      <a:p>
        <a:r>
          <a:rPr lang="en-US"/>
          <a:t>Rob</a:t>
        </a:r>
      </a:p>
    </p188:txBody>
  </p188:cm>
</p188:cmLst>
</file>

<file path=ppt/comments/modernComment_1A7_9B3CA5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E9FD31-6BD9-4EEB-9497-ADD71C8DE684}" authorId="{40A29468-0D25-3618-D70C-707088409552}" created="2024-04-17T21:57:45.342">
    <pc:sldMkLst xmlns:pc="http://schemas.microsoft.com/office/powerpoint/2013/main/command">
      <pc:docMk/>
      <pc:sldMk cId="175583420" sldId="420"/>
    </pc:sldMkLst>
    <p188:txBody>
      <a:bodyPr/>
      <a:lstStyle/>
      <a:p>
        <a:r>
          <a:rPr lang="en-US"/>
          <a:t>Rob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1BBB20-F344-4236-889D-49C61AEE16E5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CA"/>
        </a:p>
      </dgm:t>
    </dgm:pt>
    <dgm:pt modelId="{2A786EB2-80C2-4747-BA7B-BF11CB473DE7}">
      <dgm:prSet phldrT="[Text]"/>
      <dgm:spPr/>
      <dgm:t>
        <a:bodyPr/>
        <a:lstStyle/>
        <a:p>
          <a:r>
            <a:rPr lang="en-US"/>
            <a:t>Development</a:t>
          </a:r>
        </a:p>
        <a:p>
          <a:r>
            <a:rPr lang="en-US"/>
            <a:t>Flask/</a:t>
          </a:r>
          <a:r>
            <a:rPr lang="en-US" err="1"/>
            <a:t>FastAPI</a:t>
          </a:r>
          <a:endParaRPr lang="en-CA"/>
        </a:p>
      </dgm:t>
    </dgm:pt>
    <dgm:pt modelId="{63B90959-4C42-4C61-8701-DFA35E6A0D11}" type="parTrans" cxnId="{A907EF6E-BDBD-4D50-A327-865D94FB1947}">
      <dgm:prSet/>
      <dgm:spPr/>
      <dgm:t>
        <a:bodyPr/>
        <a:lstStyle/>
        <a:p>
          <a:endParaRPr lang="en-CA"/>
        </a:p>
      </dgm:t>
    </dgm:pt>
    <dgm:pt modelId="{66F051A7-480E-4A08-A0EF-BC128165A585}" type="sibTrans" cxnId="{A907EF6E-BDBD-4D50-A327-865D94FB1947}">
      <dgm:prSet/>
      <dgm:spPr/>
      <dgm:t>
        <a:bodyPr/>
        <a:lstStyle/>
        <a:p>
          <a:endParaRPr lang="en-CA"/>
        </a:p>
      </dgm:t>
    </dgm:pt>
    <dgm:pt modelId="{087D5DC9-F540-43DF-99A6-2EDABDD6D20E}">
      <dgm:prSet phldrT="[Text]"/>
      <dgm:spPr/>
      <dgm:t>
        <a:bodyPr/>
        <a:lstStyle/>
        <a:p>
          <a:r>
            <a:rPr lang="en-US"/>
            <a:t>Docker</a:t>
          </a:r>
          <a:endParaRPr lang="en-CA"/>
        </a:p>
      </dgm:t>
    </dgm:pt>
    <dgm:pt modelId="{B601DC0A-8824-4C80-8D37-18883D36002C}" type="parTrans" cxnId="{0E1C58C2-6E65-4904-B922-AAD79D4A7964}">
      <dgm:prSet/>
      <dgm:spPr/>
      <dgm:t>
        <a:bodyPr/>
        <a:lstStyle/>
        <a:p>
          <a:endParaRPr lang="en-CA"/>
        </a:p>
      </dgm:t>
    </dgm:pt>
    <dgm:pt modelId="{149C57C5-665F-4056-B234-CD2DF61A2E03}" type="sibTrans" cxnId="{0E1C58C2-6E65-4904-B922-AAD79D4A7964}">
      <dgm:prSet/>
      <dgm:spPr/>
      <dgm:t>
        <a:bodyPr/>
        <a:lstStyle/>
        <a:p>
          <a:endParaRPr lang="en-CA"/>
        </a:p>
      </dgm:t>
    </dgm:pt>
    <dgm:pt modelId="{3D602207-A084-4FA4-B350-B3176B9D48EE}">
      <dgm:prSet phldrT="[Text]"/>
      <dgm:spPr/>
      <dgm:t>
        <a:bodyPr/>
        <a:lstStyle/>
        <a:p>
          <a:r>
            <a:rPr lang="en-US"/>
            <a:t>Commit to repo</a:t>
          </a:r>
          <a:endParaRPr lang="en-CA"/>
        </a:p>
      </dgm:t>
    </dgm:pt>
    <dgm:pt modelId="{1445B69B-0AEB-4443-B14E-77D8C844083C}" type="parTrans" cxnId="{28775D2C-0510-4A95-8787-4B9EA2167350}">
      <dgm:prSet/>
      <dgm:spPr/>
      <dgm:t>
        <a:bodyPr/>
        <a:lstStyle/>
        <a:p>
          <a:endParaRPr lang="en-CA"/>
        </a:p>
      </dgm:t>
    </dgm:pt>
    <dgm:pt modelId="{1C06772F-7AA3-4E3B-B920-C9D70A372481}" type="sibTrans" cxnId="{28775D2C-0510-4A95-8787-4B9EA2167350}">
      <dgm:prSet/>
      <dgm:spPr/>
      <dgm:t>
        <a:bodyPr/>
        <a:lstStyle/>
        <a:p>
          <a:endParaRPr lang="en-CA"/>
        </a:p>
      </dgm:t>
    </dgm:pt>
    <dgm:pt modelId="{EF81B413-E498-4832-9416-00A2E267783F}">
      <dgm:prSet phldrT="[Text]"/>
      <dgm:spPr/>
      <dgm:t>
        <a:bodyPr/>
        <a:lstStyle/>
        <a:p>
          <a:r>
            <a:rPr lang="en-US" err="1"/>
            <a:t>Github</a:t>
          </a:r>
          <a:r>
            <a:rPr lang="en-US"/>
            <a:t> actions</a:t>
          </a:r>
          <a:endParaRPr lang="en-CA"/>
        </a:p>
      </dgm:t>
    </dgm:pt>
    <dgm:pt modelId="{B4025722-CDD4-4C1E-8B52-8CBCEDB3DDB3}" type="parTrans" cxnId="{CFCC3265-FAB7-482F-84FB-A56091434371}">
      <dgm:prSet/>
      <dgm:spPr/>
      <dgm:t>
        <a:bodyPr/>
        <a:lstStyle/>
        <a:p>
          <a:endParaRPr lang="en-CA"/>
        </a:p>
      </dgm:t>
    </dgm:pt>
    <dgm:pt modelId="{2A6536B7-6F15-4148-92B4-BD97F3D45E11}" type="sibTrans" cxnId="{CFCC3265-FAB7-482F-84FB-A56091434371}">
      <dgm:prSet/>
      <dgm:spPr/>
      <dgm:t>
        <a:bodyPr/>
        <a:lstStyle/>
        <a:p>
          <a:endParaRPr lang="en-CA"/>
        </a:p>
      </dgm:t>
    </dgm:pt>
    <dgm:pt modelId="{EA09808F-AABB-4C04-9262-9342A5DAE717}">
      <dgm:prSet phldrT="[Text]"/>
      <dgm:spPr/>
      <dgm:t>
        <a:bodyPr/>
        <a:lstStyle/>
        <a:p>
          <a:r>
            <a:rPr lang="en-US"/>
            <a:t>Heroku/GCP</a:t>
          </a:r>
          <a:endParaRPr lang="en-CA"/>
        </a:p>
      </dgm:t>
    </dgm:pt>
    <dgm:pt modelId="{BD95E7C3-553D-42B3-91D6-D477AC323F9D}" type="parTrans" cxnId="{089C4EDA-9FDA-4606-BAE7-EA1A527E84BE}">
      <dgm:prSet/>
      <dgm:spPr/>
      <dgm:t>
        <a:bodyPr/>
        <a:lstStyle/>
        <a:p>
          <a:endParaRPr lang="en-CA"/>
        </a:p>
      </dgm:t>
    </dgm:pt>
    <dgm:pt modelId="{5229A92E-A860-4314-B84B-5A0CBF15C6E1}" type="sibTrans" cxnId="{089C4EDA-9FDA-4606-BAE7-EA1A527E84BE}">
      <dgm:prSet/>
      <dgm:spPr/>
      <dgm:t>
        <a:bodyPr/>
        <a:lstStyle/>
        <a:p>
          <a:endParaRPr lang="en-CA"/>
        </a:p>
      </dgm:t>
    </dgm:pt>
    <dgm:pt modelId="{9D8F51A4-7B87-4F25-90E0-2F23248E8C73}" type="pres">
      <dgm:prSet presAssocID="{EC1BBB20-F344-4236-889D-49C61AEE16E5}" presName="cycle" presStyleCnt="0">
        <dgm:presLayoutVars>
          <dgm:dir/>
          <dgm:resizeHandles val="exact"/>
        </dgm:presLayoutVars>
      </dgm:prSet>
      <dgm:spPr/>
    </dgm:pt>
    <dgm:pt modelId="{6A73F708-6CDD-4E0C-9B7C-DDEFB745FCA2}" type="pres">
      <dgm:prSet presAssocID="{2A786EB2-80C2-4747-BA7B-BF11CB473DE7}" presName="node" presStyleLbl="node1" presStyleIdx="0" presStyleCnt="5">
        <dgm:presLayoutVars>
          <dgm:bulletEnabled val="1"/>
        </dgm:presLayoutVars>
      </dgm:prSet>
      <dgm:spPr/>
    </dgm:pt>
    <dgm:pt modelId="{C654FD33-4D4E-423D-93F8-ABA53A5C9304}" type="pres">
      <dgm:prSet presAssocID="{66F051A7-480E-4A08-A0EF-BC128165A585}" presName="sibTrans" presStyleLbl="sibTrans2D1" presStyleIdx="0" presStyleCnt="5"/>
      <dgm:spPr/>
    </dgm:pt>
    <dgm:pt modelId="{B82988CB-F0F0-4D93-849D-DFCFEDD4D7BB}" type="pres">
      <dgm:prSet presAssocID="{66F051A7-480E-4A08-A0EF-BC128165A585}" presName="connectorText" presStyleLbl="sibTrans2D1" presStyleIdx="0" presStyleCnt="5"/>
      <dgm:spPr/>
    </dgm:pt>
    <dgm:pt modelId="{1B9D1732-455B-4AA0-A450-35593BB7CD78}" type="pres">
      <dgm:prSet presAssocID="{087D5DC9-F540-43DF-99A6-2EDABDD6D20E}" presName="node" presStyleLbl="node1" presStyleIdx="1" presStyleCnt="5">
        <dgm:presLayoutVars>
          <dgm:bulletEnabled val="1"/>
        </dgm:presLayoutVars>
      </dgm:prSet>
      <dgm:spPr/>
    </dgm:pt>
    <dgm:pt modelId="{1A118BE1-DB13-4AF6-9BD6-3E93AA95FB03}" type="pres">
      <dgm:prSet presAssocID="{149C57C5-665F-4056-B234-CD2DF61A2E03}" presName="sibTrans" presStyleLbl="sibTrans2D1" presStyleIdx="1" presStyleCnt="5"/>
      <dgm:spPr/>
    </dgm:pt>
    <dgm:pt modelId="{7077A199-71FC-452A-9C83-D728054BDCC7}" type="pres">
      <dgm:prSet presAssocID="{149C57C5-665F-4056-B234-CD2DF61A2E03}" presName="connectorText" presStyleLbl="sibTrans2D1" presStyleIdx="1" presStyleCnt="5"/>
      <dgm:spPr/>
    </dgm:pt>
    <dgm:pt modelId="{9B614D8A-55BF-4FE4-BF27-D8A6A2CDC272}" type="pres">
      <dgm:prSet presAssocID="{3D602207-A084-4FA4-B350-B3176B9D48EE}" presName="node" presStyleLbl="node1" presStyleIdx="2" presStyleCnt="5">
        <dgm:presLayoutVars>
          <dgm:bulletEnabled val="1"/>
        </dgm:presLayoutVars>
      </dgm:prSet>
      <dgm:spPr/>
    </dgm:pt>
    <dgm:pt modelId="{661C7A87-79AE-44DC-A40E-BC2D951B9956}" type="pres">
      <dgm:prSet presAssocID="{1C06772F-7AA3-4E3B-B920-C9D70A372481}" presName="sibTrans" presStyleLbl="sibTrans2D1" presStyleIdx="2" presStyleCnt="5"/>
      <dgm:spPr/>
    </dgm:pt>
    <dgm:pt modelId="{3C539CEB-1D17-4C81-A57D-712A8EEA9339}" type="pres">
      <dgm:prSet presAssocID="{1C06772F-7AA3-4E3B-B920-C9D70A372481}" presName="connectorText" presStyleLbl="sibTrans2D1" presStyleIdx="2" presStyleCnt="5"/>
      <dgm:spPr/>
    </dgm:pt>
    <dgm:pt modelId="{6DCC3E32-9A9C-4D25-A732-15FBA7795764}" type="pres">
      <dgm:prSet presAssocID="{EF81B413-E498-4832-9416-00A2E267783F}" presName="node" presStyleLbl="node1" presStyleIdx="3" presStyleCnt="5">
        <dgm:presLayoutVars>
          <dgm:bulletEnabled val="1"/>
        </dgm:presLayoutVars>
      </dgm:prSet>
      <dgm:spPr/>
    </dgm:pt>
    <dgm:pt modelId="{FC6483AD-1BED-4F6C-A716-265E76EADD5D}" type="pres">
      <dgm:prSet presAssocID="{2A6536B7-6F15-4148-92B4-BD97F3D45E11}" presName="sibTrans" presStyleLbl="sibTrans2D1" presStyleIdx="3" presStyleCnt="5"/>
      <dgm:spPr/>
    </dgm:pt>
    <dgm:pt modelId="{F58CB2B8-94A8-49B7-BB41-749EE640A24D}" type="pres">
      <dgm:prSet presAssocID="{2A6536B7-6F15-4148-92B4-BD97F3D45E11}" presName="connectorText" presStyleLbl="sibTrans2D1" presStyleIdx="3" presStyleCnt="5"/>
      <dgm:spPr/>
    </dgm:pt>
    <dgm:pt modelId="{29017CE8-428B-49B4-8977-4A8653708B8D}" type="pres">
      <dgm:prSet presAssocID="{EA09808F-AABB-4C04-9262-9342A5DAE717}" presName="node" presStyleLbl="node1" presStyleIdx="4" presStyleCnt="5">
        <dgm:presLayoutVars>
          <dgm:bulletEnabled val="1"/>
        </dgm:presLayoutVars>
      </dgm:prSet>
      <dgm:spPr/>
    </dgm:pt>
    <dgm:pt modelId="{097295B5-1A06-4A33-A761-08ADCE219D59}" type="pres">
      <dgm:prSet presAssocID="{5229A92E-A860-4314-B84B-5A0CBF15C6E1}" presName="sibTrans" presStyleLbl="sibTrans2D1" presStyleIdx="4" presStyleCnt="5"/>
      <dgm:spPr/>
    </dgm:pt>
    <dgm:pt modelId="{5C7A6CA2-B3C7-44B8-9B5F-8C7378B40B5A}" type="pres">
      <dgm:prSet presAssocID="{5229A92E-A860-4314-B84B-5A0CBF15C6E1}" presName="connectorText" presStyleLbl="sibTrans2D1" presStyleIdx="4" presStyleCnt="5"/>
      <dgm:spPr/>
    </dgm:pt>
  </dgm:ptLst>
  <dgm:cxnLst>
    <dgm:cxn modelId="{CBBF3B16-D135-44BA-8201-965D00910E60}" type="presOf" srcId="{EA09808F-AABB-4C04-9262-9342A5DAE717}" destId="{29017CE8-428B-49B4-8977-4A8653708B8D}" srcOrd="0" destOrd="0" presId="urn:microsoft.com/office/officeart/2005/8/layout/cycle2"/>
    <dgm:cxn modelId="{E17B931F-FFB9-4EA1-BC38-ADD9EE10D2B3}" type="presOf" srcId="{2A786EB2-80C2-4747-BA7B-BF11CB473DE7}" destId="{6A73F708-6CDD-4E0C-9B7C-DDEFB745FCA2}" srcOrd="0" destOrd="0" presId="urn:microsoft.com/office/officeart/2005/8/layout/cycle2"/>
    <dgm:cxn modelId="{28775D2C-0510-4A95-8787-4B9EA2167350}" srcId="{EC1BBB20-F344-4236-889D-49C61AEE16E5}" destId="{3D602207-A084-4FA4-B350-B3176B9D48EE}" srcOrd="2" destOrd="0" parTransId="{1445B69B-0AEB-4443-B14E-77D8C844083C}" sibTransId="{1C06772F-7AA3-4E3B-B920-C9D70A372481}"/>
    <dgm:cxn modelId="{1ABA633B-6E9A-4368-84E7-C8377BB2445B}" type="presOf" srcId="{5229A92E-A860-4314-B84B-5A0CBF15C6E1}" destId="{097295B5-1A06-4A33-A761-08ADCE219D59}" srcOrd="0" destOrd="0" presId="urn:microsoft.com/office/officeart/2005/8/layout/cycle2"/>
    <dgm:cxn modelId="{CFCC3265-FAB7-482F-84FB-A56091434371}" srcId="{EC1BBB20-F344-4236-889D-49C61AEE16E5}" destId="{EF81B413-E498-4832-9416-00A2E267783F}" srcOrd="3" destOrd="0" parTransId="{B4025722-CDD4-4C1E-8B52-8CBCEDB3DDB3}" sibTransId="{2A6536B7-6F15-4148-92B4-BD97F3D45E11}"/>
    <dgm:cxn modelId="{F8B0C846-BC35-45F0-8E0D-DC8252AE5723}" type="presOf" srcId="{2A6536B7-6F15-4148-92B4-BD97F3D45E11}" destId="{FC6483AD-1BED-4F6C-A716-265E76EADD5D}" srcOrd="0" destOrd="0" presId="urn:microsoft.com/office/officeart/2005/8/layout/cycle2"/>
    <dgm:cxn modelId="{A907EF6E-BDBD-4D50-A327-865D94FB1947}" srcId="{EC1BBB20-F344-4236-889D-49C61AEE16E5}" destId="{2A786EB2-80C2-4747-BA7B-BF11CB473DE7}" srcOrd="0" destOrd="0" parTransId="{63B90959-4C42-4C61-8701-DFA35E6A0D11}" sibTransId="{66F051A7-480E-4A08-A0EF-BC128165A585}"/>
    <dgm:cxn modelId="{F8BD1B52-C110-4C62-8064-773E345CF3E9}" type="presOf" srcId="{3D602207-A084-4FA4-B350-B3176B9D48EE}" destId="{9B614D8A-55BF-4FE4-BF27-D8A6A2CDC272}" srcOrd="0" destOrd="0" presId="urn:microsoft.com/office/officeart/2005/8/layout/cycle2"/>
    <dgm:cxn modelId="{01DBD67C-613B-448D-A7F9-50FA102079D9}" type="presOf" srcId="{149C57C5-665F-4056-B234-CD2DF61A2E03}" destId="{1A118BE1-DB13-4AF6-9BD6-3E93AA95FB03}" srcOrd="0" destOrd="0" presId="urn:microsoft.com/office/officeart/2005/8/layout/cycle2"/>
    <dgm:cxn modelId="{1B1D957E-1BCB-409B-B343-B21243157442}" type="presOf" srcId="{087D5DC9-F540-43DF-99A6-2EDABDD6D20E}" destId="{1B9D1732-455B-4AA0-A450-35593BB7CD78}" srcOrd="0" destOrd="0" presId="urn:microsoft.com/office/officeart/2005/8/layout/cycle2"/>
    <dgm:cxn modelId="{ED6A5BA3-927A-4521-B5B1-82C6FB27AB96}" type="presOf" srcId="{2A6536B7-6F15-4148-92B4-BD97F3D45E11}" destId="{F58CB2B8-94A8-49B7-BB41-749EE640A24D}" srcOrd="1" destOrd="0" presId="urn:microsoft.com/office/officeart/2005/8/layout/cycle2"/>
    <dgm:cxn modelId="{5C0875A9-9BDB-4B02-B59F-F28A5E1075BC}" type="presOf" srcId="{66F051A7-480E-4A08-A0EF-BC128165A585}" destId="{B82988CB-F0F0-4D93-849D-DFCFEDD4D7BB}" srcOrd="1" destOrd="0" presId="urn:microsoft.com/office/officeart/2005/8/layout/cycle2"/>
    <dgm:cxn modelId="{BAC76CB6-D1EB-40DC-B682-3288D99B27A7}" type="presOf" srcId="{1C06772F-7AA3-4E3B-B920-C9D70A372481}" destId="{661C7A87-79AE-44DC-A40E-BC2D951B9956}" srcOrd="0" destOrd="0" presId="urn:microsoft.com/office/officeart/2005/8/layout/cycle2"/>
    <dgm:cxn modelId="{0E1C58C2-6E65-4904-B922-AAD79D4A7964}" srcId="{EC1BBB20-F344-4236-889D-49C61AEE16E5}" destId="{087D5DC9-F540-43DF-99A6-2EDABDD6D20E}" srcOrd="1" destOrd="0" parTransId="{B601DC0A-8824-4C80-8D37-18883D36002C}" sibTransId="{149C57C5-665F-4056-B234-CD2DF61A2E03}"/>
    <dgm:cxn modelId="{A85912C3-B8E3-478D-8DBE-65446801894A}" type="presOf" srcId="{66F051A7-480E-4A08-A0EF-BC128165A585}" destId="{C654FD33-4D4E-423D-93F8-ABA53A5C9304}" srcOrd="0" destOrd="0" presId="urn:microsoft.com/office/officeart/2005/8/layout/cycle2"/>
    <dgm:cxn modelId="{089C4EDA-9FDA-4606-BAE7-EA1A527E84BE}" srcId="{EC1BBB20-F344-4236-889D-49C61AEE16E5}" destId="{EA09808F-AABB-4C04-9262-9342A5DAE717}" srcOrd="4" destOrd="0" parTransId="{BD95E7C3-553D-42B3-91D6-D477AC323F9D}" sibTransId="{5229A92E-A860-4314-B84B-5A0CBF15C6E1}"/>
    <dgm:cxn modelId="{2AADE7DC-6090-4530-903B-78C84D67A55C}" type="presOf" srcId="{149C57C5-665F-4056-B234-CD2DF61A2E03}" destId="{7077A199-71FC-452A-9C83-D728054BDCC7}" srcOrd="1" destOrd="0" presId="urn:microsoft.com/office/officeart/2005/8/layout/cycle2"/>
    <dgm:cxn modelId="{9663FADE-F598-48C1-8B44-E79D384A4798}" type="presOf" srcId="{EF81B413-E498-4832-9416-00A2E267783F}" destId="{6DCC3E32-9A9C-4D25-A732-15FBA7795764}" srcOrd="0" destOrd="0" presId="urn:microsoft.com/office/officeart/2005/8/layout/cycle2"/>
    <dgm:cxn modelId="{E7380FE3-DF0D-4971-8224-859B801310A1}" type="presOf" srcId="{1C06772F-7AA3-4E3B-B920-C9D70A372481}" destId="{3C539CEB-1D17-4C81-A57D-712A8EEA9339}" srcOrd="1" destOrd="0" presId="urn:microsoft.com/office/officeart/2005/8/layout/cycle2"/>
    <dgm:cxn modelId="{E30AABEE-E8AC-470C-AF19-87E6F0EAC39C}" type="presOf" srcId="{EC1BBB20-F344-4236-889D-49C61AEE16E5}" destId="{9D8F51A4-7B87-4F25-90E0-2F23248E8C73}" srcOrd="0" destOrd="0" presId="urn:microsoft.com/office/officeart/2005/8/layout/cycle2"/>
    <dgm:cxn modelId="{131B69FD-76FE-4CD2-BE3A-2DF88057BA31}" type="presOf" srcId="{5229A92E-A860-4314-B84B-5A0CBF15C6E1}" destId="{5C7A6CA2-B3C7-44B8-9B5F-8C7378B40B5A}" srcOrd="1" destOrd="0" presId="urn:microsoft.com/office/officeart/2005/8/layout/cycle2"/>
    <dgm:cxn modelId="{1CE08FA5-E40B-4C7A-B297-85B56AF52B8F}" type="presParOf" srcId="{9D8F51A4-7B87-4F25-90E0-2F23248E8C73}" destId="{6A73F708-6CDD-4E0C-9B7C-DDEFB745FCA2}" srcOrd="0" destOrd="0" presId="urn:microsoft.com/office/officeart/2005/8/layout/cycle2"/>
    <dgm:cxn modelId="{F716F9A0-6896-4A68-9164-10CFA73EAEE8}" type="presParOf" srcId="{9D8F51A4-7B87-4F25-90E0-2F23248E8C73}" destId="{C654FD33-4D4E-423D-93F8-ABA53A5C9304}" srcOrd="1" destOrd="0" presId="urn:microsoft.com/office/officeart/2005/8/layout/cycle2"/>
    <dgm:cxn modelId="{564D3F84-12C8-432E-B972-AC886AEDBE0C}" type="presParOf" srcId="{C654FD33-4D4E-423D-93F8-ABA53A5C9304}" destId="{B82988CB-F0F0-4D93-849D-DFCFEDD4D7BB}" srcOrd="0" destOrd="0" presId="urn:microsoft.com/office/officeart/2005/8/layout/cycle2"/>
    <dgm:cxn modelId="{07690752-9974-49EE-8215-8EE67AB22C6F}" type="presParOf" srcId="{9D8F51A4-7B87-4F25-90E0-2F23248E8C73}" destId="{1B9D1732-455B-4AA0-A450-35593BB7CD78}" srcOrd="2" destOrd="0" presId="urn:microsoft.com/office/officeart/2005/8/layout/cycle2"/>
    <dgm:cxn modelId="{BAB5DCBF-3186-4606-9F72-668A4B8F5659}" type="presParOf" srcId="{9D8F51A4-7B87-4F25-90E0-2F23248E8C73}" destId="{1A118BE1-DB13-4AF6-9BD6-3E93AA95FB03}" srcOrd="3" destOrd="0" presId="urn:microsoft.com/office/officeart/2005/8/layout/cycle2"/>
    <dgm:cxn modelId="{DA25321E-FF3E-4BA2-85CF-F3253C82D36D}" type="presParOf" srcId="{1A118BE1-DB13-4AF6-9BD6-3E93AA95FB03}" destId="{7077A199-71FC-452A-9C83-D728054BDCC7}" srcOrd="0" destOrd="0" presId="urn:microsoft.com/office/officeart/2005/8/layout/cycle2"/>
    <dgm:cxn modelId="{2FBA9429-A35E-4E76-95F6-23C50979CD54}" type="presParOf" srcId="{9D8F51A4-7B87-4F25-90E0-2F23248E8C73}" destId="{9B614D8A-55BF-4FE4-BF27-D8A6A2CDC272}" srcOrd="4" destOrd="0" presId="urn:microsoft.com/office/officeart/2005/8/layout/cycle2"/>
    <dgm:cxn modelId="{242389CE-10B2-4DB1-A6D4-A8CEB238046D}" type="presParOf" srcId="{9D8F51A4-7B87-4F25-90E0-2F23248E8C73}" destId="{661C7A87-79AE-44DC-A40E-BC2D951B9956}" srcOrd="5" destOrd="0" presId="urn:microsoft.com/office/officeart/2005/8/layout/cycle2"/>
    <dgm:cxn modelId="{9E6F8B2F-B08D-4F28-AA80-F54EC4A5645D}" type="presParOf" srcId="{661C7A87-79AE-44DC-A40E-BC2D951B9956}" destId="{3C539CEB-1D17-4C81-A57D-712A8EEA9339}" srcOrd="0" destOrd="0" presId="urn:microsoft.com/office/officeart/2005/8/layout/cycle2"/>
    <dgm:cxn modelId="{4590D012-93DC-43F7-BAB5-BF0598BB6E6D}" type="presParOf" srcId="{9D8F51A4-7B87-4F25-90E0-2F23248E8C73}" destId="{6DCC3E32-9A9C-4D25-A732-15FBA7795764}" srcOrd="6" destOrd="0" presId="urn:microsoft.com/office/officeart/2005/8/layout/cycle2"/>
    <dgm:cxn modelId="{4D4F3EEA-59AF-4EF3-90C6-6FA15BCF0B40}" type="presParOf" srcId="{9D8F51A4-7B87-4F25-90E0-2F23248E8C73}" destId="{FC6483AD-1BED-4F6C-A716-265E76EADD5D}" srcOrd="7" destOrd="0" presId="urn:microsoft.com/office/officeart/2005/8/layout/cycle2"/>
    <dgm:cxn modelId="{2B94F492-E541-4820-BD46-3896B91DA341}" type="presParOf" srcId="{FC6483AD-1BED-4F6C-A716-265E76EADD5D}" destId="{F58CB2B8-94A8-49B7-BB41-749EE640A24D}" srcOrd="0" destOrd="0" presId="urn:microsoft.com/office/officeart/2005/8/layout/cycle2"/>
    <dgm:cxn modelId="{EE9727A3-3D74-4EB3-8BF7-B861AF969115}" type="presParOf" srcId="{9D8F51A4-7B87-4F25-90E0-2F23248E8C73}" destId="{29017CE8-428B-49B4-8977-4A8653708B8D}" srcOrd="8" destOrd="0" presId="urn:microsoft.com/office/officeart/2005/8/layout/cycle2"/>
    <dgm:cxn modelId="{1DBF88C8-3891-43FB-A24F-27C4F19788A8}" type="presParOf" srcId="{9D8F51A4-7B87-4F25-90E0-2F23248E8C73}" destId="{097295B5-1A06-4A33-A761-08ADCE219D59}" srcOrd="9" destOrd="0" presId="urn:microsoft.com/office/officeart/2005/8/layout/cycle2"/>
    <dgm:cxn modelId="{6CB4FA97-8D53-44D5-88BC-BB9DCDECE29C}" type="presParOf" srcId="{097295B5-1A06-4A33-A761-08ADCE219D59}" destId="{5C7A6CA2-B3C7-44B8-9B5F-8C7378B40B5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3F708-6CDD-4E0C-9B7C-DDEFB745FCA2}">
      <dsp:nvSpPr>
        <dsp:cNvPr id="0" name=""/>
        <dsp:cNvSpPr/>
      </dsp:nvSpPr>
      <dsp:spPr>
        <a:xfrm>
          <a:off x="2468826" y="1122"/>
          <a:ext cx="1247247" cy="124724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Development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Flask/</a:t>
          </a:r>
          <a:r>
            <a:rPr lang="en-US" sz="1200" kern="1200" err="1"/>
            <a:t>FastAPI</a:t>
          </a:r>
          <a:endParaRPr lang="en-CA" sz="1200" kern="1200"/>
        </a:p>
      </dsp:txBody>
      <dsp:txXfrm>
        <a:off x="2651481" y="183777"/>
        <a:ext cx="881937" cy="881937"/>
      </dsp:txXfrm>
    </dsp:sp>
    <dsp:sp modelId="{C654FD33-4D4E-423D-93F8-ABA53A5C9304}">
      <dsp:nvSpPr>
        <dsp:cNvPr id="0" name=""/>
        <dsp:cNvSpPr/>
      </dsp:nvSpPr>
      <dsp:spPr>
        <a:xfrm rot="2160000">
          <a:off x="3676501" y="958825"/>
          <a:ext cx="330920" cy="4209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3685981" y="1013838"/>
        <a:ext cx="231644" cy="252568"/>
      </dsp:txXfrm>
    </dsp:sp>
    <dsp:sp modelId="{1B9D1732-455B-4AA0-A450-35593BB7CD78}">
      <dsp:nvSpPr>
        <dsp:cNvPr id="0" name=""/>
        <dsp:cNvSpPr/>
      </dsp:nvSpPr>
      <dsp:spPr>
        <a:xfrm>
          <a:off x="3983002" y="1101236"/>
          <a:ext cx="1247247" cy="1247247"/>
        </a:xfrm>
        <a:prstGeom prst="ellipse">
          <a:avLst/>
        </a:prstGeom>
        <a:solidFill>
          <a:schemeClr val="accent5">
            <a:hueOff val="43607"/>
            <a:satOff val="3"/>
            <a:lumOff val="-41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Docker</a:t>
          </a:r>
          <a:endParaRPr lang="en-CA" sz="1200" kern="1200"/>
        </a:p>
      </dsp:txBody>
      <dsp:txXfrm>
        <a:off x="4165657" y="1283891"/>
        <a:ext cx="881937" cy="881937"/>
      </dsp:txXfrm>
    </dsp:sp>
    <dsp:sp modelId="{1A118BE1-DB13-4AF6-9BD6-3E93AA95FB03}">
      <dsp:nvSpPr>
        <dsp:cNvPr id="0" name=""/>
        <dsp:cNvSpPr/>
      </dsp:nvSpPr>
      <dsp:spPr>
        <a:xfrm rot="6480000">
          <a:off x="4154878" y="2395490"/>
          <a:ext cx="330920" cy="4209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43607"/>
            <a:satOff val="3"/>
            <a:lumOff val="-41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 rot="10800000">
        <a:off x="4219855" y="2432470"/>
        <a:ext cx="231644" cy="252568"/>
      </dsp:txXfrm>
    </dsp:sp>
    <dsp:sp modelId="{9B614D8A-55BF-4FE4-BF27-D8A6A2CDC272}">
      <dsp:nvSpPr>
        <dsp:cNvPr id="0" name=""/>
        <dsp:cNvSpPr/>
      </dsp:nvSpPr>
      <dsp:spPr>
        <a:xfrm>
          <a:off x="3404638" y="2881257"/>
          <a:ext cx="1247247" cy="1247247"/>
        </a:xfrm>
        <a:prstGeom prst="ellipse">
          <a:avLst/>
        </a:prstGeom>
        <a:solidFill>
          <a:schemeClr val="accent5">
            <a:hueOff val="87213"/>
            <a:satOff val="5"/>
            <a:lumOff val="-83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Commit to repo</a:t>
          </a:r>
          <a:endParaRPr lang="en-CA" sz="1200" kern="1200"/>
        </a:p>
      </dsp:txBody>
      <dsp:txXfrm>
        <a:off x="3587293" y="3063912"/>
        <a:ext cx="881937" cy="881937"/>
      </dsp:txXfrm>
    </dsp:sp>
    <dsp:sp modelId="{661C7A87-79AE-44DC-A40E-BC2D951B9956}">
      <dsp:nvSpPr>
        <dsp:cNvPr id="0" name=""/>
        <dsp:cNvSpPr/>
      </dsp:nvSpPr>
      <dsp:spPr>
        <a:xfrm rot="10800000">
          <a:off x="2936355" y="3294408"/>
          <a:ext cx="330920" cy="4209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87213"/>
            <a:satOff val="5"/>
            <a:lumOff val="-83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 rot="10800000">
        <a:off x="3035631" y="3378597"/>
        <a:ext cx="231644" cy="252568"/>
      </dsp:txXfrm>
    </dsp:sp>
    <dsp:sp modelId="{6DCC3E32-9A9C-4D25-A732-15FBA7795764}">
      <dsp:nvSpPr>
        <dsp:cNvPr id="0" name=""/>
        <dsp:cNvSpPr/>
      </dsp:nvSpPr>
      <dsp:spPr>
        <a:xfrm>
          <a:off x="1533013" y="2881257"/>
          <a:ext cx="1247247" cy="1247247"/>
        </a:xfrm>
        <a:prstGeom prst="ellipse">
          <a:avLst/>
        </a:prstGeom>
        <a:solidFill>
          <a:schemeClr val="accent5">
            <a:hueOff val="130820"/>
            <a:satOff val="8"/>
            <a:lumOff val="-124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err="1"/>
            <a:t>Github</a:t>
          </a:r>
          <a:r>
            <a:rPr lang="en-US" sz="1200" kern="1200"/>
            <a:t> actions</a:t>
          </a:r>
          <a:endParaRPr lang="en-CA" sz="1200" kern="1200"/>
        </a:p>
      </dsp:txBody>
      <dsp:txXfrm>
        <a:off x="1715668" y="3063912"/>
        <a:ext cx="881937" cy="881937"/>
      </dsp:txXfrm>
    </dsp:sp>
    <dsp:sp modelId="{FC6483AD-1BED-4F6C-A716-265E76EADD5D}">
      <dsp:nvSpPr>
        <dsp:cNvPr id="0" name=""/>
        <dsp:cNvSpPr/>
      </dsp:nvSpPr>
      <dsp:spPr>
        <a:xfrm rot="15120000">
          <a:off x="1704889" y="2413305"/>
          <a:ext cx="330920" cy="4209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30820"/>
            <a:satOff val="8"/>
            <a:lumOff val="-1249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 rot="10800000">
        <a:off x="1769866" y="2544703"/>
        <a:ext cx="231644" cy="252568"/>
      </dsp:txXfrm>
    </dsp:sp>
    <dsp:sp modelId="{29017CE8-428B-49B4-8977-4A8653708B8D}">
      <dsp:nvSpPr>
        <dsp:cNvPr id="0" name=""/>
        <dsp:cNvSpPr/>
      </dsp:nvSpPr>
      <dsp:spPr>
        <a:xfrm>
          <a:off x="954649" y="1101236"/>
          <a:ext cx="1247247" cy="1247247"/>
        </a:xfrm>
        <a:prstGeom prst="ellipse">
          <a:avLst/>
        </a:prstGeom>
        <a:solidFill>
          <a:schemeClr val="accent5">
            <a:hueOff val="174426"/>
            <a:satOff val="10"/>
            <a:lumOff val="-166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Heroku/GCP</a:t>
          </a:r>
          <a:endParaRPr lang="en-CA" sz="1200" kern="1200"/>
        </a:p>
      </dsp:txBody>
      <dsp:txXfrm>
        <a:off x="1137304" y="1283891"/>
        <a:ext cx="881937" cy="881937"/>
      </dsp:txXfrm>
    </dsp:sp>
    <dsp:sp modelId="{097295B5-1A06-4A33-A761-08ADCE219D59}">
      <dsp:nvSpPr>
        <dsp:cNvPr id="0" name=""/>
        <dsp:cNvSpPr/>
      </dsp:nvSpPr>
      <dsp:spPr>
        <a:xfrm rot="19440000">
          <a:off x="2162324" y="969835"/>
          <a:ext cx="330920" cy="4209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4426"/>
            <a:satOff val="10"/>
            <a:lumOff val="-166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000" kern="1200"/>
        </a:p>
      </dsp:txBody>
      <dsp:txXfrm>
        <a:off x="2171804" y="1083200"/>
        <a:ext cx="231644" cy="252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34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5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4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68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39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23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49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8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02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5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42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2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54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7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93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3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60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09F3-9343-4C01-8967-DD80F7D2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E3D64-6A90-5AB6-38DF-54024BB4C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0A20F-87DF-FBFB-D072-EB7EC8C3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231B0-989E-44FC-9914-B2A7E575EC97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BCA3B-214C-F3FB-2B3D-856636DC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6288D-0EFC-CBDA-44BA-1EABA66F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1F59-F33E-466C-8AFF-A071FF8D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2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5C3DC-484D-F9B9-86D0-D84F64581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E10D-5D34-8F0D-FF9D-B57EC0CB0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BBD5-BA9A-573E-7E20-FC83FF33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231B0-989E-44FC-9914-B2A7E575EC97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19DF0-E6DF-00BA-2C0B-09549EFA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6B05E-6879-861D-98F4-B50E5AD1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1F59-F33E-466C-8AFF-A071FF8D7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en-US"/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  <p:sldLayoutId id="2147483680" r:id="rId15"/>
    <p:sldLayoutId id="214748368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4">
              <a:lumMod val="20000"/>
              <a:lumOff val="80000"/>
            </a:schemeClr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6_94E4EF6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D_F6B4C5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E_77805BA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F_E549470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gilityeffect.com/en/article/how-predictive-maintenance-cuts-costs/" TargetMode="External"/><Relationship Id="rId2" Type="http://schemas.microsoft.com/office/2018/10/relationships/comments" Target="../comments/modernComment_1A2_FCB04E9C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johnsoncontrols.com/-/media/jci/be/specialty-pages/service-ppc/maintenance/files/ibe-energy-savings-from-maintenance-factsheet-final.pdf?hash=11AB666BDB30501FFAB3A200610269FFC4F8D199&amp;la=en" TargetMode="External"/><Relationship Id="rId5" Type="http://schemas.openxmlformats.org/officeDocument/2006/relationships/hyperlink" Target="https://www.linkedin.com/pulse/saving-money-maintenance-reactive-vs-preventive-jennifer-a-caldwell" TargetMode="External"/><Relationship Id="rId4" Type="http://schemas.openxmlformats.org/officeDocument/2006/relationships/hyperlink" Target="https://moldstud.com/articles/p-the-role-of-machine-learning-in-predictive-maintenance-for-enterprise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8/10/relationships/comments" Target="../comments/modernComment_195_70786C15.xml"/><Relationship Id="rId7" Type="http://schemas.openxmlformats.org/officeDocument/2006/relationships/hyperlink" Target="https://www.emprisecorporation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kcftech.com/" TargetMode="External"/><Relationship Id="rId5" Type="http://schemas.openxmlformats.org/officeDocument/2006/relationships/hyperlink" Target="https://www.saviantconsulting.com/predictive-analytics-company.aspx" TargetMode="External"/><Relationship Id="rId4" Type="http://schemas.openxmlformats.org/officeDocument/2006/relationships/hyperlink" Target="https://about.temeda.com/solutions/maintenanc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7_98A21D5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8_12C8393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91_5BDDF4A8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A5_A65FADD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9_2157171C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microsoft.com/office/2018/10/relationships/comments" Target="../comments/modernComment_194_FEFC11B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A_2AF2380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6_4A3A263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9B_963C4E4D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9C_3961426F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4_A7730BC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7_9B3CA5FD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57581417_A_quantitative_approach_to_analyze_carbon_emissions_of_CNC-based_machining_system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log.isa.org/ai-and-predictive-maintenance-can-save-money-and-improve-production" TargetMode="External"/><Relationship Id="rId5" Type="http://schemas.openxmlformats.org/officeDocument/2006/relationships/hyperlink" Target="https://www.theagilityeffect.com/en/article/how-predictive-maintenance-cuts-costs/" TargetMode="External"/><Relationship Id="rId4" Type="http://schemas.openxmlformats.org/officeDocument/2006/relationships/hyperlink" Target="https://www.sciencedirect.com/science/article/pii/S266641272400003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microsoft.com/office/2018/10/relationships/comments" Target="../comments/modernComment_1A6_B91ECFDE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7_5708436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9_18459B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7_B27A5A7F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A_5F94D50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8_EAB62D1D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C_6CD704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211B8D-3EF4-5542-39AB-924B14E2CA99}"/>
              </a:ext>
            </a:extLst>
          </p:cNvPr>
          <p:cNvSpPr/>
          <p:nvPr/>
        </p:nvSpPr>
        <p:spPr>
          <a:xfrm>
            <a:off x="342516" y="142127"/>
            <a:ext cx="11548153" cy="6308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4" y="304799"/>
            <a:ext cx="12191998" cy="2360966"/>
          </a:xfrm>
        </p:spPr>
        <p:txBody>
          <a:bodyPr anchor="b"/>
          <a:lstStyle/>
          <a:p>
            <a:r>
              <a:rPr lang="en-US" sz="8000" dirty="0" err="1">
                <a:latin typeface="Calibri"/>
                <a:cs typeface="Biome"/>
              </a:rPr>
              <a:t>mechenance</a:t>
            </a:r>
            <a:endParaRPr lang="en-US" sz="8000" dirty="0">
              <a:latin typeface="Calibri"/>
              <a:cs typeface="Biome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87" y="2980023"/>
            <a:ext cx="12191997" cy="11979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Calibri"/>
                <a:cs typeface="Biome Light"/>
              </a:rPr>
              <a:t>Predictive maintenance</a:t>
            </a:r>
            <a:r>
              <a:rPr lang="en-US" sz="2000">
                <a:cs typeface="Biome Light"/>
              </a:rPr>
              <a:t> &amp; Sustainable manufacturing</a:t>
            </a:r>
            <a:endParaRPr lang="en-US" sz="2000">
              <a:ea typeface="Calibri"/>
            </a:endParaRPr>
          </a:p>
          <a:p>
            <a:r>
              <a:rPr lang="en-US" sz="2000">
                <a:ea typeface="Calibri"/>
                <a:cs typeface="Biome Light"/>
              </a:rPr>
              <a:t>dashboard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EE8772F1-51E7-2E25-C1A1-E2C48EF17C53}"/>
              </a:ext>
            </a:extLst>
          </p:cNvPr>
          <p:cNvSpPr txBox="1">
            <a:spLocks/>
          </p:cNvSpPr>
          <p:nvPr/>
        </p:nvSpPr>
        <p:spPr>
          <a:xfrm>
            <a:off x="20828" y="300666"/>
            <a:ext cx="12191997" cy="12288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Biome Light"/>
            </a:endParaRP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186FA075-03C4-3F9A-A319-DD6F91CD1533}"/>
              </a:ext>
            </a:extLst>
          </p:cNvPr>
          <p:cNvSpPr txBox="1">
            <a:spLocks/>
          </p:cNvSpPr>
          <p:nvPr/>
        </p:nvSpPr>
        <p:spPr>
          <a:xfrm>
            <a:off x="234" y="4182747"/>
            <a:ext cx="12191997" cy="2124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spc="60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alibri"/>
                <a:cs typeface="Biome Light"/>
              </a:rPr>
              <a:t>Team 3</a:t>
            </a:r>
          </a:p>
          <a:p>
            <a:r>
              <a:rPr lang="en-US" sz="2400" dirty="0">
                <a:latin typeface="Calibri"/>
                <a:ea typeface="Calibri" panose="020F0502020204030204"/>
                <a:cs typeface="Biome Light"/>
              </a:rPr>
              <a:t>Robert Kaczur, 101014890</a:t>
            </a:r>
          </a:p>
          <a:p>
            <a:r>
              <a:rPr lang="en-US" sz="2400" dirty="0">
                <a:latin typeface="Calibri"/>
                <a:ea typeface="Calibri" panose="020F0502020204030204"/>
                <a:cs typeface="Biome Light"/>
              </a:rPr>
              <a:t>Harsh </a:t>
            </a:r>
            <a:r>
              <a:rPr lang="en-US" sz="2400" dirty="0" err="1">
                <a:latin typeface="Calibri"/>
                <a:ea typeface="Calibri" panose="020F0502020204030204"/>
                <a:cs typeface="Biome Light"/>
              </a:rPr>
              <a:t>udaybhai</a:t>
            </a:r>
            <a:r>
              <a:rPr lang="en-US" sz="2400" dirty="0">
                <a:latin typeface="Calibri"/>
                <a:ea typeface="Calibri" panose="020F0502020204030204"/>
                <a:cs typeface="Biome Light"/>
              </a:rPr>
              <a:t> </a:t>
            </a:r>
            <a:r>
              <a:rPr lang="en-US" sz="2400" dirty="0" err="1">
                <a:latin typeface="Calibri"/>
                <a:ea typeface="Calibri" panose="020F0502020204030204"/>
                <a:cs typeface="Biome Light"/>
              </a:rPr>
              <a:t>bhatt</a:t>
            </a:r>
            <a:r>
              <a:rPr lang="en-US" sz="2400" dirty="0">
                <a:latin typeface="Calibri"/>
                <a:ea typeface="Calibri" panose="020F0502020204030204"/>
                <a:cs typeface="Biome Light"/>
              </a:rPr>
              <a:t>, 101478033</a:t>
            </a:r>
          </a:p>
          <a:p>
            <a:r>
              <a:rPr lang="en-US" sz="2400" dirty="0">
                <a:latin typeface="Calibri"/>
                <a:ea typeface="Calibri" panose="020F0502020204030204"/>
                <a:cs typeface="Biome Light"/>
              </a:rPr>
              <a:t>Rahul ., 101418100</a:t>
            </a:r>
            <a:endParaRPr lang="en-US" sz="2400" dirty="0">
              <a:latin typeface="Calibri"/>
              <a:ea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F47B7D-5215-B718-E3CA-B798CBF86D95}"/>
              </a:ext>
            </a:extLst>
          </p:cNvPr>
          <p:cNvCxnSpPr/>
          <p:nvPr/>
        </p:nvCxnSpPr>
        <p:spPr>
          <a:xfrm>
            <a:off x="2895644" y="2517168"/>
            <a:ext cx="6441896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Business case: financial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1CDFF5"/>
              </a:buClr>
            </a:pPr>
            <a:r>
              <a:rPr lang="en-US">
                <a:ea typeface="Calibri"/>
                <a:cs typeface="Calibri"/>
              </a:rPr>
              <a:t>Implementation Costs</a:t>
            </a:r>
          </a:p>
          <a:p>
            <a:pPr>
              <a:buClr>
                <a:srgbClr val="1CDFF5"/>
              </a:buClr>
            </a:pPr>
            <a:r>
              <a:rPr lang="en-US">
                <a:ea typeface="Calibri"/>
                <a:cs typeface="Calibri"/>
              </a:rPr>
              <a:t>Return of Investment(ROI)</a:t>
            </a:r>
          </a:p>
          <a:p>
            <a:pPr>
              <a:buClr>
                <a:srgbClr val="1CDFF5"/>
              </a:buClr>
            </a:pPr>
            <a:r>
              <a:rPr lang="en-US">
                <a:ea typeface="Calibri"/>
                <a:cs typeface="Calibri"/>
              </a:rPr>
              <a:t>Financial Projections</a:t>
            </a:r>
          </a:p>
          <a:p>
            <a:pPr>
              <a:buClr>
                <a:srgbClr val="1CDFF5"/>
              </a:buClr>
              <a:buFont typeface="Calibri" panose="020F0502020204030204"/>
              <a:buAutoNum type="arabicPeriod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683369" cy="37491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Implementation cost can vary for a pilot project with 1-5 machines to the scaled project with &gt;20 machines. (Assuming the mid-size manufacturing industries).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ROI formula: (Total savings - Implementation costs) / Implementation costs. Increasing savings can increase ROI.</a:t>
            </a:r>
            <a:endParaRPr lang="en-US"/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Reduced maintenance cost can increase annual savings and revenue.</a:t>
            </a:r>
            <a:endParaRPr lang="en-US">
              <a:ea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10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90420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Business case: management Implications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1CDFF5"/>
              </a:buClr>
            </a:pPr>
            <a:r>
              <a:rPr lang="en-US">
                <a:latin typeface="Calibri"/>
                <a:cs typeface="Calibri"/>
              </a:rPr>
              <a:t>Stategic Alignment</a:t>
            </a:r>
            <a:endParaRPr lang="en-US">
              <a:latin typeface="Calibri"/>
              <a:ea typeface="Calibri" panose="020F0502020204030204"/>
            </a:endParaRPr>
          </a:p>
          <a:p>
            <a:pPr>
              <a:buClr>
                <a:srgbClr val="1CDFF5"/>
              </a:buClr>
            </a:pPr>
            <a:r>
              <a:rPr lang="en-US">
                <a:ea typeface="Calibri"/>
                <a:cs typeface="Calibri"/>
              </a:rPr>
              <a:t>Organizational Impact</a:t>
            </a:r>
          </a:p>
          <a:p>
            <a:pPr marL="0" indent="0">
              <a:buClr>
                <a:srgbClr val="1CDFF5"/>
              </a:buClr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607169" cy="37491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Emphasize how the solution aligns with key strategic initiatives, such as digital transformation, sustainability, and operational excellence.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Organizational readiness assessment: Evaluate the company's capacity to adopt and integrate new technologies and workflows. And Identify potential challenges for employee engagement and training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11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49007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KPI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2123" y="2465539"/>
            <a:ext cx="6094199" cy="37568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ea typeface="Calibri"/>
                <a:cs typeface="Calibri"/>
              </a:rPr>
              <a:t>Maintenance / Operational KPIs</a:t>
            </a: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Number of True Positives (Prevented Maintenance)</a:t>
            </a:r>
            <a:endParaRPr lang="en-US"/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Machine life expectancy</a:t>
            </a: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Machine availability</a:t>
            </a: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Machine reliability</a:t>
            </a: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Reduction in unplanned downtime</a:t>
            </a: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Reduction (%) in spare part inventory &amp; wastages</a:t>
            </a:r>
          </a:p>
          <a:p>
            <a:pPr marL="342900" indent="-342900">
              <a:buAutoNum type="arabicPeriod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12</a:t>
            </a:fld>
            <a:endParaRPr lang="en-US">
              <a:latin typeface="Calibri"/>
              <a:cs typeface="Calibri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BB6AB5-B1A4-10C4-6973-2AF4721A7B14}"/>
              </a:ext>
            </a:extLst>
          </p:cNvPr>
          <p:cNvSpPr txBox="1">
            <a:spLocks/>
          </p:cNvSpPr>
          <p:nvPr/>
        </p:nvSpPr>
        <p:spPr>
          <a:xfrm>
            <a:off x="6482523" y="2463331"/>
            <a:ext cx="5376373" cy="17248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6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Calibri"/>
                <a:cs typeface="Calibri"/>
              </a:rPr>
              <a:t>Sustainability KPIs:</a:t>
            </a: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Reduction (%) in energy consumption</a:t>
            </a:r>
            <a:endParaRPr lang="en-US">
              <a:ea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Reduction (%) in carbon emission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E78D2C5-9605-4D83-4B4C-A899163F24A1}"/>
              </a:ext>
            </a:extLst>
          </p:cNvPr>
          <p:cNvSpPr txBox="1">
            <a:spLocks/>
          </p:cNvSpPr>
          <p:nvPr/>
        </p:nvSpPr>
        <p:spPr>
          <a:xfrm>
            <a:off x="6449392" y="4020461"/>
            <a:ext cx="5376373" cy="17248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6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Calibri"/>
                <a:cs typeface="Calibri"/>
              </a:rPr>
              <a:t>Financial KPIs:</a:t>
            </a: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Reduction in maintenance cost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Cost saved by reduced unplanned downtime</a:t>
            </a:r>
          </a:p>
          <a:p>
            <a:pPr marL="342900" indent="-342900">
              <a:buAutoNum type="arabicPeriod"/>
            </a:pPr>
            <a:r>
              <a:rPr lang="en-US">
                <a:ea typeface="Calibri"/>
                <a:cs typeface="Calibri"/>
              </a:rPr>
              <a:t>Reduction (%) in labor cost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6784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BAA5-6472-2E3B-C7CD-79D00029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benefit analysis</a:t>
            </a:r>
            <a:endParaRPr lang="en-CA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6E5CCF9-B309-DE43-09AC-0F18BA4460EE}"/>
              </a:ext>
            </a:extLst>
          </p:cNvPr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236307490"/>
              </p:ext>
            </p:extLst>
          </p:nvPr>
        </p:nvGraphicFramePr>
        <p:xfrm>
          <a:off x="741680" y="1982053"/>
          <a:ext cx="3817620" cy="22148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50877">
                  <a:extLst>
                    <a:ext uri="{9D8B030D-6E8A-4147-A177-3AD203B41FA5}">
                      <a16:colId xmlns:a16="http://schemas.microsoft.com/office/drawing/2014/main" val="3875046500"/>
                    </a:ext>
                  </a:extLst>
                </a:gridCol>
                <a:gridCol w="1466743">
                  <a:extLst>
                    <a:ext uri="{9D8B030D-6E8A-4147-A177-3AD203B41FA5}">
                      <a16:colId xmlns:a16="http://schemas.microsoft.com/office/drawing/2014/main" val="11729488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1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Hosting VM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$30/month 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42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$2/month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8422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Labor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$12/device 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1927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RTX 4090 (GPU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$0.74/hour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942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$0.10/1000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2679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C710B9A-1E5B-47B7-3088-F0407A645589}"/>
              </a:ext>
            </a:extLst>
          </p:cNvPr>
          <p:cNvGraphicFramePr>
            <a:graphicFrameLocks noGrp="1"/>
          </p:cNvGraphicFramePr>
          <p:nvPr>
            <p:ph sz="quarter" idx="36"/>
          </p:nvPr>
        </p:nvGraphicFramePr>
        <p:xfrm>
          <a:off x="6475493" y="2012606"/>
          <a:ext cx="5063548" cy="331215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158838">
                  <a:extLst>
                    <a:ext uri="{9D8B030D-6E8A-4147-A177-3AD203B41FA5}">
                      <a16:colId xmlns:a16="http://schemas.microsoft.com/office/drawing/2014/main" val="2448174828"/>
                    </a:ext>
                  </a:extLst>
                </a:gridCol>
                <a:gridCol w="1904710">
                  <a:extLst>
                    <a:ext uri="{9D8B030D-6E8A-4147-A177-3AD203B41FA5}">
                      <a16:colId xmlns:a16="http://schemas.microsoft.com/office/drawing/2014/main" val="2080964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Benefit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496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Reduction in maintenance cost (Annually) (</a:t>
                      </a:r>
                      <a:r>
                        <a:rPr lang="en-CA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Increased Revenue (Savings))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18 To 25 %</a:t>
                      </a:r>
                    </a:p>
                    <a:p>
                      <a:pPr lvl="0">
                        <a:buNone/>
                      </a:pPr>
                      <a:r>
                        <a:rPr lang="en-CA"/>
                        <a:t>$25,000 (For $100,000 revenue) (</a:t>
                      </a:r>
                      <a:r>
                        <a:rPr lang="en-CA">
                          <a:solidFill>
                            <a:schemeClr val="accent4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Ref</a:t>
                      </a:r>
                      <a:r>
                        <a:rPr lang="en-CA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27342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/>
                        <a:t>Increased Productivity (Profit)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/>
                        <a:t>20 to 25% (</a:t>
                      </a:r>
                      <a:r>
                        <a:rPr lang="en-CA">
                          <a:solidFill>
                            <a:schemeClr val="accent4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Ref</a:t>
                      </a:r>
                      <a:r>
                        <a:rPr lang="en-CA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57260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/>
                        <a:t>Decrease in machine downtime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/>
                        <a:t>25 to 30% (</a:t>
                      </a:r>
                      <a:r>
                        <a:rPr lang="en-CA">
                          <a:solidFill>
                            <a:schemeClr val="accent4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Ref</a:t>
                      </a:r>
                      <a:r>
                        <a:rPr lang="en-CA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06937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/>
                        <a:t>Increase in worker's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61622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/>
                        <a:t>Energy saving in properly maintained machines.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/>
                        <a:t>10 to 20% (</a:t>
                      </a:r>
                      <a:r>
                        <a:rPr lang="en-CA">
                          <a:solidFill>
                            <a:schemeClr val="accent4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Ref</a:t>
                      </a:r>
                      <a:r>
                        <a:rPr lang="en-CA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07996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7C625-4B92-90B1-0D3C-C905E18B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A5CB01D0-0EC0-222D-3336-F9231FA1D9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228434"/>
              </p:ext>
            </p:extLst>
          </p:nvPr>
        </p:nvGraphicFramePr>
        <p:xfrm>
          <a:off x="741680" y="4232958"/>
          <a:ext cx="2661476" cy="21945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72096">
                  <a:extLst>
                    <a:ext uri="{9D8B030D-6E8A-4147-A177-3AD203B41FA5}">
                      <a16:colId xmlns:a16="http://schemas.microsoft.com/office/drawing/2014/main" val="3875046500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1172948830"/>
                    </a:ext>
                  </a:extLst>
                </a:gridCol>
              </a:tblGrid>
              <a:tr h="286732">
                <a:tc>
                  <a:txBody>
                    <a:bodyPr/>
                    <a:lstStyle/>
                    <a:p>
                      <a:r>
                        <a:rPr lang="en-US"/>
                        <a:t>Example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 devices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710441"/>
                  </a:ext>
                </a:extLst>
              </a:tr>
              <a:tr h="286732">
                <a:tc>
                  <a:txBody>
                    <a:bodyPr/>
                    <a:lstStyle/>
                    <a:p>
                      <a:r>
                        <a:rPr lang="en-US"/>
                        <a:t>Hosting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$30.00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4206"/>
                  </a:ext>
                </a:extLst>
              </a:tr>
              <a:tr h="2867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$10.00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884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Labor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$72.00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419272"/>
                  </a:ext>
                </a:extLst>
              </a:tr>
              <a:tr h="2867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$532.8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942001"/>
                  </a:ext>
                </a:extLst>
              </a:tr>
              <a:tr h="2867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Predictions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$1555.2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5267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0D9FBB-94C3-D0AA-130F-DFE5E3DAF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42847"/>
              </p:ext>
            </p:extLst>
          </p:nvPr>
        </p:nvGraphicFramePr>
        <p:xfrm>
          <a:off x="3493621" y="4232958"/>
          <a:ext cx="2424579" cy="73152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424579">
                  <a:extLst>
                    <a:ext uri="{9D8B030D-6E8A-4147-A177-3AD203B41FA5}">
                      <a16:colId xmlns:a16="http://schemas.microsoft.com/office/drawing/2014/main" val="796823611"/>
                    </a:ext>
                  </a:extLst>
                </a:gridCol>
              </a:tblGrid>
              <a:tr h="286732">
                <a:tc>
                  <a:txBody>
                    <a:bodyPr/>
                    <a:lstStyle/>
                    <a:p>
                      <a:r>
                        <a:rPr lang="en-US"/>
                        <a:t>Estimate Monthly Cost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486190"/>
                  </a:ext>
                </a:extLst>
              </a:tr>
              <a:tr h="286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$2200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558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F7C2A9-AC56-9571-D183-CDD888D322E1}"/>
              </a:ext>
            </a:extLst>
          </p:cNvPr>
          <p:cNvSpPr txBox="1">
            <a:spLocks/>
          </p:cNvSpPr>
          <p:nvPr/>
        </p:nvSpPr>
        <p:spPr>
          <a:xfrm>
            <a:off x="7300603" y="6043624"/>
            <a:ext cx="3421194" cy="3665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62636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8972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9294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>
                <a:cs typeface="Calibri"/>
              </a:rPr>
              <a:t>* Assuming 24 * 7 operations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28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Literature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751821" y="2465539"/>
            <a:ext cx="4580760" cy="37568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Clr>
                <a:srgbClr val="1CDFF5"/>
              </a:buClr>
              <a:buNone/>
            </a:pPr>
            <a:r>
              <a:rPr lang="en-US" dirty="0">
                <a:ea typeface="Calibri"/>
                <a:cs typeface="Calibri"/>
              </a:rPr>
              <a:t>Companies providing predictive maintenance services.</a:t>
            </a:r>
          </a:p>
          <a:p>
            <a:pPr>
              <a:buClr>
                <a:srgbClr val="1CDFF5"/>
              </a:buClr>
              <a:buFont typeface="Arial" panose="020F0502020204030204"/>
              <a:buChar char="•"/>
            </a:pPr>
            <a:r>
              <a:rPr lang="en-US" dirty="0" err="1">
                <a:ea typeface="Calibri"/>
                <a:cs typeface="Calibri"/>
              </a:rPr>
              <a:t>Temeda</a:t>
            </a:r>
            <a:r>
              <a:rPr lang="en-US" dirty="0">
                <a:ea typeface="Calibri"/>
                <a:cs typeface="Calibri"/>
              </a:rPr>
              <a:t> – Industrial IoT Dashboards (</a:t>
            </a:r>
            <a:r>
              <a:rPr lang="en-US" dirty="0">
                <a:ea typeface="Calibri"/>
                <a:cs typeface="Calibri"/>
                <a:hlinkClick r:id="rId4"/>
              </a:rPr>
              <a:t>Link</a:t>
            </a:r>
            <a:r>
              <a:rPr lang="en-US" dirty="0">
                <a:ea typeface="Calibri"/>
                <a:cs typeface="Calibri"/>
              </a:rPr>
              <a:t>)</a:t>
            </a:r>
            <a:endParaRPr lang="en-US" dirty="0">
              <a:ea typeface="Calibri"/>
            </a:endParaRPr>
          </a:p>
          <a:p>
            <a:pPr>
              <a:buClr>
                <a:srgbClr val="1CDFF5"/>
              </a:buClr>
              <a:buFont typeface="Arial" panose="020F0502020204030204"/>
              <a:buChar char="•"/>
            </a:pPr>
            <a:r>
              <a:rPr lang="en-US" dirty="0" err="1">
                <a:ea typeface="Calibri"/>
                <a:cs typeface="Calibri"/>
              </a:rPr>
              <a:t>Saviant</a:t>
            </a:r>
            <a:r>
              <a:rPr lang="en-US" dirty="0">
                <a:ea typeface="Calibri"/>
                <a:cs typeface="Calibri"/>
              </a:rPr>
              <a:t> – Predictive Analytics (</a:t>
            </a:r>
            <a:r>
              <a:rPr lang="en-US" dirty="0">
                <a:ea typeface="Calibri"/>
                <a:cs typeface="Calibri"/>
                <a:hlinkClick r:id="rId5"/>
              </a:rPr>
              <a:t>Link</a:t>
            </a:r>
            <a:r>
              <a:rPr lang="en-US" dirty="0">
                <a:ea typeface="Calibri"/>
                <a:cs typeface="Calibri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>
              <a:buClr>
                <a:srgbClr val="1CDFF5"/>
              </a:buClr>
              <a:buFont typeface="Arial" panose="020F0502020204030204"/>
              <a:buChar char="•"/>
            </a:pPr>
            <a:r>
              <a:rPr lang="en-US" dirty="0">
                <a:ea typeface="Calibri"/>
                <a:cs typeface="Calibri"/>
              </a:rPr>
              <a:t>KCF Technologies (</a:t>
            </a:r>
            <a:r>
              <a:rPr lang="en-US" dirty="0">
                <a:ea typeface="Calibri"/>
                <a:cs typeface="Calibri"/>
                <a:hlinkClick r:id="rId6"/>
              </a:rPr>
              <a:t>Link</a:t>
            </a:r>
            <a:r>
              <a:rPr lang="en-US" dirty="0">
                <a:ea typeface="Calibri"/>
                <a:cs typeface="Calibri"/>
              </a:rPr>
              <a:t>)</a:t>
            </a:r>
          </a:p>
          <a:p>
            <a:pPr>
              <a:buClr>
                <a:srgbClr val="1CDFF5"/>
              </a:buClr>
              <a:buFont typeface="Arial" panose="020F0502020204030204"/>
              <a:buChar char="•"/>
            </a:pPr>
            <a:r>
              <a:rPr lang="en-US" dirty="0">
                <a:ea typeface="Calibri"/>
                <a:cs typeface="Calibri"/>
              </a:rPr>
              <a:t>Emprise Corp. (</a:t>
            </a:r>
            <a:r>
              <a:rPr lang="en-US" dirty="0">
                <a:ea typeface="Calibri"/>
                <a:cs typeface="Calibri"/>
                <a:hlinkClick r:id="rId7"/>
              </a:rPr>
              <a:t>Link</a:t>
            </a:r>
            <a:r>
              <a:rPr lang="en-US" dirty="0">
                <a:ea typeface="Calibri"/>
                <a:cs typeface="Calibri"/>
              </a:rPr>
              <a:t>)</a:t>
            </a:r>
          </a:p>
          <a:p>
            <a:pPr marL="0" indent="0">
              <a:buClr>
                <a:srgbClr val="1CDFF5"/>
              </a:buClr>
              <a:buNone/>
            </a:pPr>
            <a:r>
              <a:rPr lang="en-US" dirty="0">
                <a:ea typeface="Calibri"/>
                <a:cs typeface="Calibri"/>
              </a:rPr>
              <a:t>Other IoT Services:</a:t>
            </a:r>
          </a:p>
          <a:p>
            <a:pPr>
              <a:buClr>
                <a:srgbClr val="1CDFF5"/>
              </a:buClr>
              <a:buFont typeface="Arial" panose="020F0502020204030204"/>
              <a:buChar char="•"/>
            </a:pPr>
            <a:r>
              <a:rPr lang="en-US" dirty="0">
                <a:ea typeface="Calibri"/>
                <a:cs typeface="Calibri"/>
              </a:rPr>
              <a:t>Watson IoT Cloud</a:t>
            </a:r>
            <a:endParaRPr lang="en-US" dirty="0">
              <a:ea typeface="Calibri" panose="020F0502020204030204"/>
            </a:endParaRPr>
          </a:p>
          <a:p>
            <a:pPr>
              <a:buClr>
                <a:srgbClr val="1CDFF5"/>
              </a:buClr>
              <a:buFont typeface="Arial" panose="020F0502020204030204"/>
              <a:buChar char="•"/>
            </a:pPr>
            <a:r>
              <a:rPr lang="en-US" dirty="0">
                <a:ea typeface="Calibri"/>
                <a:cs typeface="Calibri"/>
              </a:rPr>
              <a:t>Oracle IoT Cloud</a:t>
            </a:r>
          </a:p>
          <a:p>
            <a:pPr>
              <a:buClr>
                <a:srgbClr val="1CDFF5"/>
              </a:buClr>
              <a:buFont typeface="Arial" panose="020F0502020204030204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7F0D3E-21C5-428F-A5B2-D15F733DB4E1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8"/>
          <a:stretch>
            <a:fillRect/>
          </a:stretch>
        </p:blipFill>
        <p:spPr>
          <a:xfrm>
            <a:off x="5338783" y="2465539"/>
            <a:ext cx="6302743" cy="37491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14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9401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Literature review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Common Features in existing dashboards.</a:t>
            </a:r>
            <a:endParaRPr lang="en-US" dirty="0">
              <a:ea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Machine / Tool Health Analytics</a:t>
            </a:r>
          </a:p>
          <a:p>
            <a:pPr marL="285750" indent="-285750">
              <a:buClr>
                <a:srgbClr val="1CDFF5"/>
              </a:buClr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Maintenance Logs</a:t>
            </a:r>
          </a:p>
          <a:p>
            <a:pPr marL="285750" indent="-285750">
              <a:buClr>
                <a:srgbClr val="1CDFF5"/>
              </a:buClr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Maintenance Intervals</a:t>
            </a:r>
          </a:p>
          <a:p>
            <a:pPr marL="285750" indent="-285750">
              <a:buClr>
                <a:srgbClr val="1CDFF5"/>
              </a:buClr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Automated Maintenance Assignments</a:t>
            </a:r>
          </a:p>
          <a:p>
            <a:pPr marL="285750" indent="-285750">
              <a:buClr>
                <a:srgbClr val="1CDFF5"/>
              </a:buClr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Inventory &amp; Supply Chain Management</a:t>
            </a:r>
          </a:p>
          <a:p>
            <a:pPr>
              <a:buClr>
                <a:srgbClr val="1CDFF5"/>
              </a:buClr>
              <a:buFont typeface="Arial" panose="020F0502020204030204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15</a:t>
            </a:fld>
            <a:endParaRPr lang="en-US">
              <a:latin typeface="Calibri"/>
              <a:cs typeface="Calibri"/>
            </a:endParaRPr>
          </a:p>
        </p:txBody>
      </p:sp>
      <p:pic>
        <p:nvPicPr>
          <p:cNvPr id="7" name="Picture 6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D8FDFBB8-4ACB-B501-E369-A17DAAE7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23" y="2465667"/>
            <a:ext cx="6372088" cy="329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611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USP of mechenance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751821" y="2465539"/>
            <a:ext cx="9495108" cy="37568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The unique features of </a:t>
            </a:r>
            <a:r>
              <a:rPr lang="en-US" dirty="0" err="1">
                <a:ea typeface="Calibri"/>
                <a:cs typeface="Calibri"/>
              </a:rPr>
              <a:t>Mechenance</a:t>
            </a:r>
            <a:r>
              <a:rPr lang="en-US" dirty="0">
                <a:ea typeface="Calibri"/>
                <a:cs typeface="Calibri"/>
              </a:rPr>
              <a:t> Dashboards apart from predictive maintenance are: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Insights of </a:t>
            </a:r>
            <a:r>
              <a:rPr lang="en-US" dirty="0">
                <a:solidFill>
                  <a:schemeClr val="accent1"/>
                </a:solidFill>
                <a:ea typeface="Calibri"/>
                <a:cs typeface="Calibri"/>
              </a:rPr>
              <a:t>sustainable aspect of manufacturing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pPr marL="285750" indent="-285750">
              <a:buClr>
                <a:srgbClr val="1CDFF5"/>
              </a:buClr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Clr>
                <a:srgbClr val="1CDFF5"/>
              </a:buClr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Tracking and logging </a:t>
            </a:r>
            <a:r>
              <a:rPr lang="en-US" dirty="0">
                <a:solidFill>
                  <a:schemeClr val="accent1"/>
                </a:solidFill>
                <a:ea typeface="Calibri"/>
                <a:cs typeface="Calibri"/>
              </a:rPr>
              <a:t>carbon footprint</a:t>
            </a:r>
            <a:r>
              <a:rPr lang="en-US" dirty="0">
                <a:ea typeface="Calibri"/>
                <a:cs typeface="Calibri"/>
              </a:rPr>
              <a:t> generated by machining.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16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11173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68B6-D107-016F-18B1-FC9B5DFD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5900"/>
          </a:xfrm>
        </p:spPr>
        <p:txBody>
          <a:bodyPr/>
          <a:lstStyle/>
          <a:p>
            <a:r>
              <a:rPr lang="en-US">
                <a:cs typeface="Biome"/>
              </a:rPr>
              <a:t>ML Canvas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85E93-DDB5-155C-A862-AD222520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1F59-F33E-466C-8AFF-A071FF8D77FA}" type="slidenum">
              <a:rPr lang="en-US" smtClean="0"/>
              <a:t>17</a:t>
            </a:fld>
            <a:endParaRPr lang="en-US"/>
          </a:p>
        </p:txBody>
      </p:sp>
      <p:pic>
        <p:nvPicPr>
          <p:cNvPr id="7" name="Content Placeholder 6" descr="A screenshot of a diagram&#10;&#10;Description automatically generated">
            <a:extLst>
              <a:ext uri="{FF2B5EF4-FFF2-40B4-BE49-F238E27FC236}">
                <a16:creationId xmlns:a16="http://schemas.microsoft.com/office/drawing/2014/main" id="{2499EE4F-4243-2E54-A358-305BEB757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722" y="1710568"/>
            <a:ext cx="11498469" cy="4281070"/>
          </a:xfrm>
        </p:spPr>
      </p:pic>
    </p:spTree>
    <p:extLst>
      <p:ext uri="{BB962C8B-B14F-4D97-AF65-F5344CB8AC3E}">
        <p14:creationId xmlns:p14="http://schemas.microsoft.com/office/powerpoint/2010/main" val="15412727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68B6-D107-016F-18B1-FC9B5DFD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5900"/>
          </a:xfrm>
        </p:spPr>
        <p:txBody>
          <a:bodyPr/>
          <a:lstStyle/>
          <a:p>
            <a:r>
              <a:rPr lang="en-US">
                <a:cs typeface="Biome"/>
              </a:rPr>
              <a:t>ML Canvas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85E93-DDB5-155C-A862-AD222520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61F59-F33E-466C-8AFF-A071FF8D77FA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7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2787DBE7-F7D0-05EB-21C6-DA88B5FE5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704" y="1527451"/>
            <a:ext cx="11586506" cy="4826207"/>
          </a:xfrm>
        </p:spPr>
      </p:pic>
    </p:spTree>
    <p:extLst>
      <p:ext uri="{BB962C8B-B14F-4D97-AF65-F5344CB8AC3E}">
        <p14:creationId xmlns:p14="http://schemas.microsoft.com/office/powerpoint/2010/main" val="27912882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Model training &amp; benchmarking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2123" y="2178409"/>
            <a:ext cx="5475764" cy="40440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Calibri"/>
                <a:cs typeface="Calibri"/>
              </a:rPr>
              <a:t>Steps for training:</a:t>
            </a:r>
          </a:p>
          <a:p>
            <a:pPr marL="285750" indent="-285750">
              <a:buChar char="•"/>
            </a:pPr>
            <a:r>
              <a:rPr lang="en-US" dirty="0">
                <a:ea typeface="Calibri"/>
                <a:cs typeface="Calibri"/>
              </a:rPr>
              <a:t>Gathering data (Kaggle)</a:t>
            </a:r>
          </a:p>
          <a:p>
            <a:pPr marL="285750" indent="-285750">
              <a:buChar char="•"/>
            </a:pPr>
            <a:r>
              <a:rPr lang="en-US" dirty="0">
                <a:ea typeface="Calibri"/>
                <a:cs typeface="Calibri"/>
              </a:rPr>
              <a:t>Loading the data in Notebook</a:t>
            </a:r>
          </a:p>
          <a:p>
            <a:pPr marL="285750" indent="-285750">
              <a:buChar char="•"/>
            </a:pPr>
            <a:r>
              <a:rPr lang="en-US" dirty="0">
                <a:ea typeface="Calibri"/>
                <a:cs typeface="Calibri"/>
              </a:rPr>
              <a:t>Pre-processing</a:t>
            </a:r>
          </a:p>
          <a:p>
            <a:pPr marL="568960" lvl="1">
              <a:buClr>
                <a:srgbClr val="1CDFF5"/>
              </a:buCl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Removed </a:t>
            </a:r>
            <a:r>
              <a:rPr lang="en-US" dirty="0" err="1">
                <a:ea typeface="Calibri"/>
                <a:cs typeface="Calibri"/>
              </a:rPr>
              <a:t>NaN</a:t>
            </a:r>
            <a:r>
              <a:rPr lang="en-US" dirty="0">
                <a:ea typeface="Calibri"/>
                <a:cs typeface="Calibri"/>
              </a:rPr>
              <a:t> values</a:t>
            </a:r>
          </a:p>
          <a:p>
            <a:pPr marL="568960" lvl="1">
              <a:buClr>
                <a:srgbClr val="1CDFF5"/>
              </a:buCl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Balanced the data</a:t>
            </a:r>
          </a:p>
          <a:p>
            <a:pPr marL="568960" lvl="1">
              <a:buClr>
                <a:srgbClr val="1CDFF5"/>
              </a:buClr>
              <a:buFont typeface="Courier New" panose="020B0604020202020204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Removed columns – Machine ID</a:t>
            </a:r>
          </a:p>
          <a:p>
            <a:pPr marL="285750" indent="-285750">
              <a:buClr>
                <a:srgbClr val="9405FC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Split the data into train-test (80-20)</a:t>
            </a:r>
          </a:p>
          <a:p>
            <a:pPr marL="285750" indent="-285750">
              <a:buClr>
                <a:srgbClr val="9405FC"/>
              </a:buClr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Trained with Neural Network with Dense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19</a:t>
            </a:fld>
            <a:endParaRPr lang="en-US">
              <a:latin typeface="Calibri"/>
              <a:cs typeface="Calibri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EA2D0B4-0C50-5084-3E98-5FC3E282298C}"/>
              </a:ext>
            </a:extLst>
          </p:cNvPr>
          <p:cNvSpPr txBox="1">
            <a:spLocks/>
          </p:cNvSpPr>
          <p:nvPr/>
        </p:nvSpPr>
        <p:spPr>
          <a:xfrm>
            <a:off x="5543828" y="2176200"/>
            <a:ext cx="5928546" cy="4055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28346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Testing with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Accuracy: 88%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Other Metrics: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Confusion Matrix:</a:t>
            </a:r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6A708F1-2EF5-6B84-E1BE-8666F2769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551" y="2685774"/>
            <a:ext cx="3682724" cy="1850887"/>
          </a:xfrm>
          <a:prstGeom prst="rect">
            <a:avLst/>
          </a:prstGeom>
        </p:spPr>
      </p:pic>
      <p:pic>
        <p:nvPicPr>
          <p:cNvPr id="8" name="Picture 7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2C10931B-2D8A-B4A7-40F4-8D6F3B3CC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410" y="4583248"/>
            <a:ext cx="3668920" cy="16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56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64FE-D8A0-8EC9-FCFD-324A150C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Did you know?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C1486-8BFF-4CE2-7191-7482BA23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6810C-03DF-8765-3FC7-6F8427FE0F51}"/>
              </a:ext>
            </a:extLst>
          </p:cNvPr>
          <p:cNvSpPr txBox="1"/>
          <p:nvPr/>
        </p:nvSpPr>
        <p:spPr>
          <a:xfrm>
            <a:off x="6091962" y="3230558"/>
            <a:ext cx="558732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>
                <a:solidFill>
                  <a:srgbClr val="ECECEC"/>
                </a:solidFill>
                <a:cs typeface="Calibri" panose="020F0502020204030204"/>
              </a:rPr>
              <a:t>Total </a:t>
            </a:r>
            <a:r>
              <a:rPr lang="en-US">
                <a:solidFill>
                  <a:srgbClr val="FFFF00"/>
                </a:solidFill>
                <a:cs typeface="Calibri" panose="020F0502020204030204"/>
              </a:rPr>
              <a:t>18000 amputations</a:t>
            </a:r>
            <a:r>
              <a:rPr lang="en-US">
                <a:solidFill>
                  <a:srgbClr val="ECECEC"/>
                </a:solidFill>
                <a:cs typeface="Calibri" panose="020F0502020204030204"/>
              </a:rPr>
              <a:t>, lacerations, crushing injuries, abrasions and around </a:t>
            </a:r>
            <a:r>
              <a:rPr lang="en-US">
                <a:solidFill>
                  <a:srgbClr val="FFFF00"/>
                </a:solidFill>
                <a:cs typeface="Calibri" panose="020F0502020204030204"/>
              </a:rPr>
              <a:t>800 deaths</a:t>
            </a:r>
            <a:r>
              <a:rPr lang="en-US">
                <a:solidFill>
                  <a:srgbClr val="ECECEC"/>
                </a:solidFill>
                <a:cs typeface="Calibri" panose="020F0502020204030204"/>
              </a:rPr>
              <a:t> of workers happen </a:t>
            </a:r>
            <a:r>
              <a:rPr lang="en-US">
                <a:solidFill>
                  <a:srgbClr val="FFFF00"/>
                </a:solidFill>
                <a:cs typeface="Calibri" panose="020F0502020204030204"/>
              </a:rPr>
              <a:t>every yea</a:t>
            </a:r>
            <a:r>
              <a:rPr lang="en-US">
                <a:solidFill>
                  <a:srgbClr val="ECECEC"/>
                </a:solidFill>
                <a:cs typeface="Calibri" panose="020F0502020204030204"/>
              </a:rPr>
              <a:t>r in the manufacturing or heavy industries.</a:t>
            </a:r>
          </a:p>
          <a:p>
            <a:endParaRPr lang="en-US">
              <a:solidFill>
                <a:srgbClr val="ECECEC"/>
              </a:solidFill>
              <a:cs typeface="Calibri" panose="020F0502020204030204"/>
            </a:endParaRPr>
          </a:p>
          <a:p>
            <a:endParaRPr lang="en-US">
              <a:solidFill>
                <a:srgbClr val="ECECEC"/>
              </a:solidFill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solidFill>
                  <a:srgbClr val="ECECEC"/>
                </a:solidFill>
                <a:cs typeface="Calibri" panose="020F0502020204030204"/>
              </a:rPr>
              <a:t>One of the top reasons is </a:t>
            </a:r>
            <a:r>
              <a:rPr lang="en-US">
                <a:solidFill>
                  <a:srgbClr val="FFFF00"/>
                </a:solidFill>
                <a:cs typeface="Calibri" panose="020F0502020204030204"/>
              </a:rPr>
              <a:t>IMPROPER MAINTENANCE </a:t>
            </a:r>
            <a:r>
              <a:rPr lang="en-US">
                <a:solidFill>
                  <a:srgbClr val="ECECEC"/>
                </a:solidFill>
                <a:cs typeface="Calibri" panose="020F0502020204030204"/>
              </a:rPr>
              <a:t>of machines.</a:t>
            </a:r>
          </a:p>
        </p:txBody>
      </p:sp>
      <p:pic>
        <p:nvPicPr>
          <p:cNvPr id="8" name="Picture 7" descr="A metal object with a circular object&#10;&#10;Description automatically generated with medium confidence">
            <a:extLst>
              <a:ext uri="{FF2B5EF4-FFF2-40B4-BE49-F238E27FC236}">
                <a16:creationId xmlns:a16="http://schemas.microsoft.com/office/drawing/2014/main" id="{806D6C0B-94C8-E453-1D2C-D696778AE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17" y="2716696"/>
            <a:ext cx="4919041" cy="27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24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Model deployment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2123" y="2465539"/>
            <a:ext cx="10500546" cy="37568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dirty="0">
                <a:latin typeface="Calibri"/>
                <a:cs typeface="Calibri"/>
              </a:rPr>
              <a:t>2 Notebooks – Model 1 (Predictive Maintenance), Model-2 (Carbon Footprint Calculation)</a:t>
            </a:r>
          </a:p>
          <a:p>
            <a:pPr marL="285750" indent="-285750">
              <a:buChar char="•"/>
            </a:pPr>
            <a:r>
              <a:rPr lang="en-US" dirty="0">
                <a:cs typeface="Calibri"/>
              </a:rPr>
              <a:t>Converted into 2 Python Scripts</a:t>
            </a:r>
          </a:p>
          <a:p>
            <a:pPr marL="285750" indent="-285750">
              <a:buChar char="•"/>
            </a:pPr>
            <a:r>
              <a:rPr lang="en-US" dirty="0">
                <a:cs typeface="Calibri"/>
              </a:rPr>
              <a:t>Saved the models</a:t>
            </a:r>
          </a:p>
          <a:p>
            <a:pPr marL="285750" indent="-285750">
              <a:buChar char="•"/>
            </a:pPr>
            <a:r>
              <a:rPr lang="en-US" dirty="0">
                <a:cs typeface="Calibri"/>
              </a:rPr>
              <a:t>Created 1 Python script to load the models and take input data to print the predictions</a:t>
            </a:r>
          </a:p>
          <a:p>
            <a:pPr marL="285750" indent="-285750">
              <a:buChar char="•"/>
            </a:pPr>
            <a:r>
              <a:rPr lang="en-US" dirty="0">
                <a:cs typeface="Calibri"/>
              </a:rPr>
              <a:t>Converted into flask scripts, fast API script</a:t>
            </a:r>
          </a:p>
          <a:p>
            <a:pPr marL="285750" indent="-285750">
              <a:buChar char="•"/>
            </a:pPr>
            <a:r>
              <a:rPr lang="en-US" dirty="0">
                <a:cs typeface="Calibri"/>
              </a:rPr>
              <a:t>Tested with Postman (Local)</a:t>
            </a:r>
          </a:p>
          <a:p>
            <a:pPr marL="285750" indent="-285750">
              <a:buChar char="•"/>
            </a:pPr>
            <a:r>
              <a:rPr lang="en-US" dirty="0" err="1">
                <a:cs typeface="Calibri"/>
              </a:rPr>
              <a:t>Dockerization</a:t>
            </a:r>
            <a:endParaRPr lang="en-US" dirty="0"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cs typeface="Calibri"/>
              </a:rPr>
              <a:t>Deployed (Tested with Heroku (Flask), GCP (Flask), GCP (Fast API)</a:t>
            </a:r>
          </a:p>
          <a:p>
            <a:pPr marL="285750" indent="-285750"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20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05171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cs typeface="Calibri"/>
              </a:rPr>
              <a:t>DEMO – VERSION 1 (GCP)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2123" y="2465539"/>
            <a:ext cx="10500546" cy="37568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http://34.125.178.211:5000/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http://34.125.178.211:5000/automode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21</a:t>
            </a:fld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38650DC-72EB-A054-4F77-8E10876FE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20" y="2467105"/>
            <a:ext cx="6515654" cy="31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Challenges</a:t>
            </a:r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D58AACE0-FFC7-6E1F-6A69-57ED711F9328}"/>
              </a:ext>
            </a:extLst>
          </p:cNvPr>
          <p:cNvGraphicFramePr>
            <a:graphicFrameLocks noGrp="1"/>
          </p:cNvGraphicFramePr>
          <p:nvPr>
            <p:ph sz="quarter" idx="36"/>
            <p:extLst>
              <p:ext uri="{D42A27DB-BD31-4B8C-83A1-F6EECF244321}">
                <p14:modId xmlns:p14="http://schemas.microsoft.com/office/powerpoint/2010/main" val="1420188565"/>
              </p:ext>
            </p:extLst>
          </p:nvPr>
        </p:nvGraphicFramePr>
        <p:xfrm>
          <a:off x="3648610" y="2170223"/>
          <a:ext cx="7870462" cy="39437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935231">
                  <a:extLst>
                    <a:ext uri="{9D8B030D-6E8A-4147-A177-3AD203B41FA5}">
                      <a16:colId xmlns:a16="http://schemas.microsoft.com/office/drawing/2014/main" val="4125231200"/>
                    </a:ext>
                  </a:extLst>
                </a:gridCol>
                <a:gridCol w="3935231">
                  <a:extLst>
                    <a:ext uri="{9D8B030D-6E8A-4147-A177-3AD203B41FA5}">
                      <a16:colId xmlns:a16="http://schemas.microsoft.com/office/drawing/2014/main" val="3823743580"/>
                    </a:ext>
                  </a:extLst>
                </a:gridCol>
              </a:tblGrid>
              <a:tr h="40687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101376"/>
                  </a:ext>
                </a:extLst>
              </a:tr>
              <a:tr h="987833">
                <a:tc>
                  <a:txBody>
                    <a:bodyPr/>
                    <a:lstStyle/>
                    <a:p>
                      <a:r>
                        <a:rPr lang="en-US"/>
                        <a:t>Got errors of model not found while testing the docker locally.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Solved by modifying the docker script by including line to copy the 'models' folder in /app.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790473"/>
                  </a:ext>
                </a:extLst>
              </a:tr>
              <a:tr h="849688">
                <a:tc>
                  <a:txBody>
                    <a:bodyPr/>
                    <a:lstStyle/>
                    <a:p>
                      <a:r>
                        <a:rPr lang="en-US"/>
                        <a:t>Managing database connection string.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Use environment variables and dot env files.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523310"/>
                  </a:ext>
                </a:extLst>
              </a:tr>
              <a:tr h="849688">
                <a:tc>
                  <a:txBody>
                    <a:bodyPr/>
                    <a:lstStyle/>
                    <a:p>
                      <a:r>
                        <a:rPr lang="en-US"/>
                        <a:t>Memory error while creating docker.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Cleaned up the space locally.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97573"/>
                  </a:ext>
                </a:extLst>
              </a:tr>
              <a:tr h="849688">
                <a:tc>
                  <a:txBody>
                    <a:bodyPr/>
                    <a:lstStyle/>
                    <a:p>
                      <a:r>
                        <a:rPr lang="en-US"/>
                        <a:t>Dependency 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Better management of requirement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416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22</a:t>
            </a:fld>
            <a:endParaRPr lang="en-US">
              <a:latin typeface="Calibri"/>
              <a:cs typeface="Calibri"/>
            </a:endParaRPr>
          </a:p>
        </p:txBody>
      </p:sp>
      <p:pic>
        <p:nvPicPr>
          <p:cNvPr id="6" name="Content Placeholder 16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ACBFA8B-903B-C00F-55B6-CB788C05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1" y="1945904"/>
            <a:ext cx="2894239" cy="438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248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A79E-C2CA-24A4-A494-095CAB17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Deployment Workflow and software stack</a:t>
            </a:r>
            <a:endParaRPr lang="en-CA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CEDF2-B008-4D32-18D4-48129A1DD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46555B1-A374-C4D7-3C18-01B0024E9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916469"/>
              </p:ext>
            </p:extLst>
          </p:nvPr>
        </p:nvGraphicFramePr>
        <p:xfrm>
          <a:off x="4537075" y="2103955"/>
          <a:ext cx="6184900" cy="412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F208FE0-3F4B-8086-CED8-A74467FA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28900"/>
              </p:ext>
            </p:extLst>
          </p:nvPr>
        </p:nvGraphicFramePr>
        <p:xfrm>
          <a:off x="859155" y="2284476"/>
          <a:ext cx="3327028" cy="276351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63514">
                  <a:extLst>
                    <a:ext uri="{9D8B030D-6E8A-4147-A177-3AD203B41FA5}">
                      <a16:colId xmlns:a16="http://schemas.microsoft.com/office/drawing/2014/main" val="3610160473"/>
                    </a:ext>
                  </a:extLst>
                </a:gridCol>
                <a:gridCol w="1663514">
                  <a:extLst>
                    <a:ext uri="{9D8B030D-6E8A-4147-A177-3AD203B41FA5}">
                      <a16:colId xmlns:a16="http://schemas.microsoft.com/office/drawing/2014/main" val="3823076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2636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Flask</a:t>
                      </a:r>
                    </a:p>
                    <a:p>
                      <a:pPr lvl="0">
                        <a:buNone/>
                      </a:pPr>
                      <a:r>
                        <a:rPr lang="en-US" err="1"/>
                        <a:t>FastAPI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2844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Postgresql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67727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Containers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34216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Heroku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GCP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3040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Github</a:t>
                      </a:r>
                      <a:r>
                        <a:rPr lang="en-US"/>
                        <a:t> 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CD/CI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56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5346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6D5D60-69BB-41E0-D68E-88C4532B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 err="1"/>
              <a:t>Dockerfile</a:t>
            </a:r>
            <a:r>
              <a:rPr lang="en-US"/>
              <a:t> and </a:t>
            </a:r>
            <a:r>
              <a:rPr lang="en-US" err="1"/>
              <a:t>github</a:t>
            </a:r>
            <a:r>
              <a:rPr lang="en-US"/>
              <a:t> actions</a:t>
            </a:r>
            <a:endParaRPr lang="en-CA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9B93C9-DE2A-6EDF-36E3-F6534DD75470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/>
          <a:srcRect l="4223" r="26531" b="-2"/>
          <a:stretch/>
        </p:blipFill>
        <p:spPr>
          <a:xfrm>
            <a:off x="336550" y="336550"/>
            <a:ext cx="5303640" cy="6184900"/>
          </a:xfrm>
          <a:noFill/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84CFC1-5203-EAAC-FBEB-28CA10AFF69B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 rotWithShape="1">
          <a:blip r:embed="rId4"/>
          <a:srcRect l="852" r="14892" b="1"/>
          <a:stretch/>
        </p:blipFill>
        <p:spPr>
          <a:xfrm>
            <a:off x="6889627" y="3104277"/>
            <a:ext cx="4371560" cy="3022201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8AFB-F9EF-4643-5C13-FE29204E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753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pPr algn="ctr"/>
            <a:r>
              <a:rPr lang="en-US" sz="6000">
                <a:cs typeface="Calibri"/>
              </a:rPr>
              <a:t>DEMO</a:t>
            </a:r>
            <a:endParaRPr lang="en-US" sz="6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2123" y="2509714"/>
            <a:ext cx="10500546" cy="53373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Link:</a:t>
            </a:r>
            <a:r>
              <a:rPr lang="en-US">
                <a:ea typeface="+mn-lt"/>
                <a:cs typeface="+mn-lt"/>
              </a:rPr>
              <a:t> https://mechenance-900ac7459385.herokuapp.com/</a:t>
            </a:r>
            <a:endParaRPr lang="en-US"/>
          </a:p>
          <a:p>
            <a:pPr algn="ctr"/>
            <a:endParaRPr lang="en-US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25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834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Range of values - Demo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2123" y="2465539"/>
            <a:ext cx="10500546" cy="37568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Air Temperature (K): 298 - 304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Calibri"/>
              </a:rPr>
              <a:t>Process Temperature (K): 305 - 310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Calibri"/>
              </a:rPr>
              <a:t>Rotational Speed (RPM): 1000 – 2500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Calibri"/>
              </a:rPr>
              <a:t>Torque (N-m): 10 – 65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Calibri"/>
              </a:rPr>
              <a:t>Tool Wear (Min): 1 - 225</a:t>
            </a:r>
          </a:p>
          <a:p>
            <a:pPr marL="342900" indent="-342900">
              <a:buAutoNum type="arabicPeriod"/>
            </a:pPr>
            <a:endParaRPr lang="en-US">
              <a:ea typeface="+mn-lt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26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998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428F-6D0C-AE86-6D99-42A07997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What's next</a:t>
            </a:r>
            <a:endParaRPr lang="en-CA">
              <a:cs typeface="Biom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FE78-3392-107F-65F3-5AE95EC6CF2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02288" y="2465539"/>
            <a:ext cx="3774587" cy="37237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"/>
              </a:rPr>
              <a:t>More models for different devices</a:t>
            </a:r>
          </a:p>
          <a:p>
            <a:r>
              <a:rPr lang="en-US">
                <a:cs typeface="Biome"/>
              </a:rPr>
              <a:t>Endpoints that can have devices send updates to.</a:t>
            </a:r>
          </a:p>
          <a:p>
            <a:r>
              <a:rPr lang="en-US">
                <a:cs typeface="Biome"/>
              </a:rPr>
              <a:t>Per device monitor with alerts and management</a:t>
            </a:r>
          </a:p>
          <a:p>
            <a:r>
              <a:rPr lang="en-US">
                <a:cs typeface="Biome"/>
              </a:rPr>
              <a:t>Emissions Reporting and feedback control to reduce emissions</a:t>
            </a:r>
          </a:p>
          <a:p>
            <a:r>
              <a:rPr lang="en-US">
                <a:cs typeface="Biome"/>
              </a:rPr>
              <a:t>Implement Training Routes</a:t>
            </a:r>
          </a:p>
          <a:p>
            <a:pPr marL="0" indent="0">
              <a:buNone/>
            </a:pP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41AC0-33DE-936D-3F39-44F9E92DE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46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71" y="2771699"/>
            <a:ext cx="10500989" cy="1327464"/>
          </a:xfrm>
        </p:spPr>
        <p:txBody>
          <a:bodyPr/>
          <a:lstStyle/>
          <a:p>
            <a:pPr algn="ctr"/>
            <a:r>
              <a:rPr lang="en-US" sz="6000">
                <a:cs typeface="Calibri"/>
              </a:rPr>
              <a:t>Thank you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28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44431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Reference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2123" y="2465539"/>
            <a:ext cx="10500546" cy="37568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3"/>
              </a:rPr>
              <a:t>https://www.researchgate.net/publication/257581417_A_quantitative_approach_to_analyze_carbon_emissions_of_CNC-based_machining_systems</a:t>
            </a:r>
            <a:endParaRPr lang="en-US">
              <a:ea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4"/>
              </a:rPr>
              <a:t>https://www.sciencedirect.com/science/article/pii/S2666412724000035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5"/>
              </a:rPr>
              <a:t>https://www.theagilityeffect.com/en/article/how-predictive-maintenance-cuts-costs/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6"/>
              </a:rPr>
              <a:t>https://blog.isa.org/ai-and-predictive-maintenance-can-save-money-and-improve-production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29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020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64FE-D8A0-8EC9-FCFD-324A150C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predictive Maintenance?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C1486-8BFF-4CE2-7191-7482BA23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6810C-03DF-8765-3FC7-6F8427FE0F51}"/>
              </a:ext>
            </a:extLst>
          </p:cNvPr>
          <p:cNvSpPr txBox="1"/>
          <p:nvPr/>
        </p:nvSpPr>
        <p:spPr>
          <a:xfrm>
            <a:off x="4567963" y="2159340"/>
            <a:ext cx="7111325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b="1" dirty="0">
                <a:solidFill>
                  <a:srgbClr val="ECECEC"/>
                </a:solidFill>
                <a:ea typeface="+mn-lt"/>
                <a:cs typeface="+mn-lt"/>
              </a:rPr>
              <a:t>Injury: 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Facilities with poorly maintained equipment have been found to experience a higher rate of industrial accidents. For instance, OSHA highlights that proper 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maintenance can prevent up to 70% of machine-related accidents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.</a:t>
            </a:r>
            <a:endParaRPr lang="en-US" dirty="0">
              <a:cs typeface="Calibri" panose="020F0502020204030204"/>
            </a:endParaRPr>
          </a:p>
          <a:p>
            <a:endParaRPr lang="en-US" dirty="0">
              <a:solidFill>
                <a:srgbClr val="ECECEC"/>
              </a:solidFill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>
                <a:solidFill>
                  <a:srgbClr val="ECECEC"/>
                </a:solidFill>
                <a:ea typeface="+mn-lt"/>
                <a:cs typeface="+mn-lt"/>
              </a:rPr>
              <a:t>Downtime and Efficiency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: A study by the Federal Emergency Management Agency (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FEMA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) indicates that 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predictive maintenance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can 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reduce 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the probability of sudden equipment 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failures by up to 75%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, consequently 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decreasing the risk of accidents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associated with emergency breakdowns.</a:t>
            </a:r>
            <a:endParaRPr lang="en-US" dirty="0">
              <a:cs typeface="Calibri" panose="020F0502020204030204"/>
            </a:endParaRPr>
          </a:p>
          <a:p>
            <a:endParaRPr lang="en-US" dirty="0">
              <a:solidFill>
                <a:srgbClr val="ECECEC"/>
              </a:solidFill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>
                <a:solidFill>
                  <a:srgbClr val="ECECEC"/>
                </a:solidFill>
                <a:ea typeface="+mn-lt"/>
                <a:cs typeface="+mn-lt"/>
              </a:rPr>
              <a:t>Cost: 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Research suggests that predictive maintenance can save companies 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8% to 12%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over preventive maintenance, and up to 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40% over reactive maintenance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strategies. This </a:t>
            </a:r>
            <a:r>
              <a:rPr lang="en-US" dirty="0">
                <a:solidFill>
                  <a:srgbClr val="FFFF00"/>
                </a:solidFill>
                <a:ea typeface="+mn-lt"/>
                <a:cs typeface="+mn-lt"/>
              </a:rPr>
              <a:t>cost efficiency</a:t>
            </a: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 also helps allocate more resources to comprehensive safety measures.</a:t>
            </a:r>
          </a:p>
          <a:p>
            <a:pPr marL="171450" indent="-171450">
              <a:buFont typeface="Arial"/>
              <a:buChar char="•"/>
            </a:pPr>
            <a:endParaRPr lang="en-US" sz="1200" dirty="0">
              <a:solidFill>
                <a:srgbClr val="ECECEC"/>
              </a:solidFill>
              <a:cs typeface="Calibri" panose="020F0502020204030204"/>
            </a:endParaRPr>
          </a:p>
        </p:txBody>
      </p:sp>
      <p:pic>
        <p:nvPicPr>
          <p:cNvPr id="3" name="Picture 2" descr="Cnc Machines New Crash Fail Videos Compilation - 3D Printing Fails on Make  a GIF">
            <a:extLst>
              <a:ext uri="{FF2B5EF4-FFF2-40B4-BE49-F238E27FC236}">
                <a16:creationId xmlns:a16="http://schemas.microsoft.com/office/drawing/2014/main" id="{B8E1472E-45E3-8D65-21A6-A6A74BBD9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5" y="2315127"/>
            <a:ext cx="3880678" cy="218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042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>
                <a:latin typeface="Calibri"/>
                <a:cs typeface="Biome"/>
              </a:rPr>
              <a:t>Agenda</a:t>
            </a:r>
            <a:endParaRPr lang="en-US">
              <a:latin typeface="Calibri"/>
            </a:endParaRP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7504" y="3036156"/>
            <a:ext cx="2765809" cy="3461928"/>
          </a:xfrm>
        </p:spPr>
        <p:txBody>
          <a:bodyPr anchor="t"/>
          <a:lstStyle/>
          <a:p>
            <a:r>
              <a:rPr lang="en-US">
                <a:latin typeface="Calibri"/>
                <a:cs typeface="Biome"/>
              </a:rPr>
              <a:t>Introduction</a:t>
            </a:r>
          </a:p>
          <a:p>
            <a:r>
              <a:rPr lang="en-US">
                <a:latin typeface="Calibri"/>
                <a:cs typeface="Biome"/>
              </a:rPr>
              <a:t>Problem</a:t>
            </a:r>
            <a:endParaRPr lang="en-US">
              <a:latin typeface="Calibri"/>
            </a:endParaRPr>
          </a:p>
          <a:p>
            <a:r>
              <a:rPr lang="en-US">
                <a:latin typeface="Calibri"/>
                <a:cs typeface="Biome"/>
              </a:rPr>
              <a:t>Solution</a:t>
            </a:r>
            <a:endParaRPr lang="en-US">
              <a:latin typeface="Calibr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Cost/Benefit Analysis</a:t>
            </a:r>
            <a:endParaRPr lang="en-US">
              <a:latin typeface="Calibri"/>
              <a:cs typeface="Biome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Business Case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Calibri"/>
                <a:cs typeface="Calibri"/>
              </a:rPr>
              <a:t>KPIs</a:t>
            </a:r>
          </a:p>
          <a:p>
            <a:endParaRPr lang="en-US">
              <a:latin typeface="Calibri"/>
            </a:endParaRPr>
          </a:p>
          <a:p>
            <a:endParaRPr lang="en-US">
              <a:latin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A18E8-DBD0-25A1-17DA-27D094D7AB38}"/>
              </a:ext>
            </a:extLst>
          </p:cNvPr>
          <p:cNvSpPr txBox="1">
            <a:spLocks/>
          </p:cNvSpPr>
          <p:nvPr/>
        </p:nvSpPr>
        <p:spPr>
          <a:xfrm>
            <a:off x="3166166" y="3033947"/>
            <a:ext cx="2776852" cy="35723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cs typeface="Biome"/>
              </a:rPr>
              <a:t>Literature Reviews</a:t>
            </a:r>
          </a:p>
          <a:p>
            <a:r>
              <a:rPr lang="en-US">
                <a:latin typeface="Calibri"/>
                <a:cs typeface="Biome"/>
              </a:rPr>
              <a:t>ML Canvas</a:t>
            </a:r>
            <a:endParaRPr lang="en-US">
              <a:latin typeface="Calibri"/>
            </a:endParaRPr>
          </a:p>
          <a:p>
            <a:r>
              <a:rPr lang="en-US">
                <a:latin typeface="Calibri"/>
                <a:cs typeface="Biome"/>
              </a:rPr>
              <a:t>Model Training &amp; Benchmarking</a:t>
            </a:r>
            <a:endParaRPr lang="en-US">
              <a:latin typeface="Calibri"/>
            </a:endParaRPr>
          </a:p>
          <a:p>
            <a:r>
              <a:rPr lang="en-US">
                <a:latin typeface="Calibri"/>
                <a:cs typeface="Calibri"/>
              </a:rPr>
              <a:t>Deployment</a:t>
            </a:r>
          </a:p>
          <a:p>
            <a:r>
              <a:rPr lang="en-US">
                <a:latin typeface="Calibri"/>
                <a:cs typeface="Biome"/>
              </a:rPr>
              <a:t>Demo / Proof of concept</a:t>
            </a:r>
            <a:endParaRPr lang="en-US">
              <a:latin typeface="Calibri"/>
            </a:endParaRPr>
          </a:p>
          <a:p>
            <a:endParaRPr lang="en-US">
              <a:latin typeface="Calibri"/>
            </a:endParaRPr>
          </a:p>
          <a:p>
            <a:endParaRPr lang="en-US">
              <a:latin typeface="Calibri"/>
            </a:endParaRPr>
          </a:p>
          <a:p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sz="2700">
                <a:ea typeface="+mj-lt"/>
                <a:cs typeface="+mj-lt"/>
              </a:rPr>
              <a:t>Problem Statement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ea typeface="Calibri"/>
                <a:cs typeface="Biome"/>
              </a:rPr>
              <a:t>Companies </a:t>
            </a:r>
            <a:r>
              <a:rPr lang="en-US" dirty="0">
                <a:solidFill>
                  <a:srgbClr val="FFFF00"/>
                </a:solidFill>
                <a:ea typeface="Calibri"/>
                <a:cs typeface="Biome"/>
              </a:rPr>
              <a:t>spend millions of dollars in reactive maintenance</a:t>
            </a:r>
            <a:r>
              <a:rPr lang="en-US" dirty="0">
                <a:ea typeface="Calibri"/>
                <a:cs typeface="Biome"/>
              </a:rPr>
              <a:t> (happens after failure) rather than predictive maintenance (happens before failure).</a:t>
            </a:r>
            <a:endParaRPr lang="en-US" dirty="0">
              <a:ea typeface="Calibri"/>
            </a:endParaRPr>
          </a:p>
          <a:p>
            <a:r>
              <a:rPr lang="en-US" dirty="0">
                <a:ea typeface="Calibri"/>
                <a:cs typeface="Biome"/>
              </a:rPr>
              <a:t>Companies </a:t>
            </a:r>
            <a:r>
              <a:rPr lang="en-US" dirty="0">
                <a:solidFill>
                  <a:srgbClr val="FFFF00"/>
                </a:solidFill>
                <a:ea typeface="Calibri"/>
                <a:cs typeface="Biome"/>
              </a:rPr>
              <a:t>lose time and productivity</a:t>
            </a:r>
            <a:r>
              <a:rPr lang="en-US" dirty="0">
                <a:ea typeface="Calibri"/>
                <a:cs typeface="Biome"/>
              </a:rPr>
              <a:t>, or </a:t>
            </a:r>
            <a:r>
              <a:rPr lang="en-US" dirty="0">
                <a:solidFill>
                  <a:srgbClr val="FFFF00"/>
                </a:solidFill>
                <a:ea typeface="Calibri"/>
                <a:cs typeface="Biome"/>
              </a:rPr>
              <a:t>major accidents</a:t>
            </a:r>
            <a:r>
              <a:rPr lang="en-US" dirty="0">
                <a:ea typeface="Calibri"/>
                <a:cs typeface="Biome"/>
              </a:rPr>
              <a:t> occur due to </a:t>
            </a:r>
            <a:r>
              <a:rPr lang="en-US" dirty="0">
                <a:solidFill>
                  <a:srgbClr val="FFFF00"/>
                </a:solidFill>
                <a:ea typeface="Calibri"/>
                <a:cs typeface="Biome"/>
              </a:rPr>
              <a:t>poorly maintained machines</a:t>
            </a:r>
            <a:r>
              <a:rPr lang="en-US" dirty="0">
                <a:ea typeface="Calibri"/>
                <a:cs typeface="Biome"/>
              </a:rPr>
              <a:t>.</a:t>
            </a:r>
          </a:p>
          <a:p>
            <a:r>
              <a:rPr lang="en-US" dirty="0">
                <a:ea typeface="Calibri"/>
                <a:cs typeface="Biome"/>
              </a:rPr>
              <a:t>Manufacturing industries (or any other heavy industries) </a:t>
            </a:r>
            <a:r>
              <a:rPr lang="en-US" dirty="0">
                <a:solidFill>
                  <a:srgbClr val="FFFF00"/>
                </a:solidFill>
                <a:ea typeface="Calibri"/>
                <a:cs typeface="Biome"/>
              </a:rPr>
              <a:t>ignoring the environmental aspects</a:t>
            </a:r>
            <a:r>
              <a:rPr lang="en-US" dirty="0">
                <a:ea typeface="Calibri"/>
                <a:cs typeface="Biome"/>
              </a:rPr>
              <a:t> of their business or unknowingly creating adverse  effects on environment which leads to </a:t>
            </a:r>
            <a:r>
              <a:rPr lang="en-US" dirty="0">
                <a:solidFill>
                  <a:srgbClr val="FFFF00"/>
                </a:solidFill>
                <a:ea typeface="Calibri"/>
                <a:cs typeface="Biome"/>
              </a:rPr>
              <a:t>unsustainable</a:t>
            </a:r>
            <a:r>
              <a:rPr lang="en-US" dirty="0">
                <a:ea typeface="Calibri"/>
                <a:cs typeface="Biome"/>
              </a:rPr>
              <a:t> way of growing business.</a:t>
            </a:r>
            <a:endParaRPr lang="en-US" dirty="0">
              <a:ea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48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1CDFF5"/>
              </a:buClr>
            </a:pPr>
            <a:r>
              <a:rPr lang="en-US" dirty="0">
                <a:latin typeface="Calibri"/>
                <a:cs typeface="Calibri"/>
              </a:rPr>
              <a:t>Dashboard indicating the </a:t>
            </a:r>
            <a:r>
              <a:rPr lang="en-US" dirty="0">
                <a:solidFill>
                  <a:srgbClr val="FFFF00"/>
                </a:solidFill>
                <a:latin typeface="Calibri"/>
                <a:cs typeface="Calibri"/>
              </a:rPr>
              <a:t>probabilities of machine failures</a:t>
            </a:r>
            <a:r>
              <a:rPr lang="en-US" dirty="0">
                <a:latin typeface="Calibri"/>
                <a:cs typeface="Calibri"/>
              </a:rPr>
              <a:t> based on data collected from sensors.</a:t>
            </a:r>
          </a:p>
          <a:p>
            <a:pPr>
              <a:buClr>
                <a:srgbClr val="1CDFF5"/>
              </a:buClr>
            </a:pPr>
            <a:r>
              <a:rPr lang="en-US" dirty="0">
                <a:solidFill>
                  <a:srgbClr val="FFFF00"/>
                </a:solidFill>
                <a:ea typeface="Calibri"/>
                <a:cs typeface="Calibri"/>
              </a:rPr>
              <a:t>Carbon footprint</a:t>
            </a:r>
            <a:r>
              <a:rPr lang="en-US" dirty="0">
                <a:ea typeface="Calibri"/>
                <a:cs typeface="Calibri"/>
              </a:rPr>
              <a:t> calculator for the users to run their business in </a:t>
            </a:r>
            <a:r>
              <a:rPr lang="en-US" dirty="0">
                <a:solidFill>
                  <a:srgbClr val="FFFF00"/>
                </a:solidFill>
                <a:ea typeface="Calibri"/>
                <a:cs typeface="Calibri"/>
              </a:rPr>
              <a:t>sustainable </a:t>
            </a:r>
            <a:r>
              <a:rPr lang="en-US" dirty="0">
                <a:ea typeface="Calibri"/>
                <a:cs typeface="Calibri"/>
              </a:rPr>
              <a:t>way and in align with government policies.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315069" cy="3723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b="1" dirty="0">
                <a:latin typeface="Calibri"/>
                <a:cs typeface="Calibri"/>
              </a:rPr>
              <a:t>Why:</a:t>
            </a:r>
            <a:r>
              <a:rPr lang="en-US" dirty="0">
                <a:latin typeface="Calibri"/>
                <a:cs typeface="Calibri"/>
              </a:rPr>
              <a:t> To </a:t>
            </a:r>
            <a:r>
              <a:rPr lang="en-US" dirty="0">
                <a:solidFill>
                  <a:srgbClr val="FFFF00"/>
                </a:solidFill>
                <a:latin typeface="Calibri"/>
                <a:cs typeface="Calibri"/>
              </a:rPr>
              <a:t>save millions of dollars</a:t>
            </a:r>
            <a:r>
              <a:rPr lang="en-US" dirty="0">
                <a:latin typeface="Calibri"/>
                <a:cs typeface="Calibri"/>
              </a:rPr>
              <a:t> spent in reactive maintenance &amp; </a:t>
            </a:r>
            <a:r>
              <a:rPr lang="en-US" dirty="0">
                <a:solidFill>
                  <a:srgbClr val="FFFF00"/>
                </a:solidFill>
                <a:latin typeface="Calibri"/>
                <a:cs typeface="Calibri"/>
              </a:rPr>
              <a:t>increase productivity </a:t>
            </a:r>
            <a:r>
              <a:rPr lang="en-US" dirty="0">
                <a:latin typeface="Calibri"/>
                <a:cs typeface="Calibri"/>
              </a:rPr>
              <a:t>in manufacturing industries.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>
              <a:spcAft>
                <a:spcPts val="600"/>
              </a:spcAft>
              <a:buFont typeface="Arial"/>
            </a:pPr>
            <a:r>
              <a:rPr lang="en-US" b="1" dirty="0">
                <a:latin typeface="Calibri"/>
                <a:cs typeface="Calibri"/>
              </a:rPr>
              <a:t>How: </a:t>
            </a:r>
            <a:r>
              <a:rPr lang="en-US" dirty="0">
                <a:solidFill>
                  <a:srgbClr val="FFFF00"/>
                </a:solidFill>
                <a:latin typeface="Calibri"/>
                <a:cs typeface="Calibri"/>
              </a:rPr>
              <a:t>Leveraging the power of AI</a:t>
            </a:r>
            <a:r>
              <a:rPr lang="en-US" dirty="0">
                <a:latin typeface="Calibri"/>
                <a:cs typeface="Calibri"/>
              </a:rPr>
              <a:t> to analyze the sensor data and predict the probabilities of machine failures &amp; predicting carbon footprint.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6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43630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EB8B-0AB9-7554-AEEA-E8D744959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020" y="173736"/>
            <a:ext cx="5644745" cy="757009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Project scope: CNC machine</a:t>
            </a:r>
            <a:endParaRPr lang="en-US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05B64636-376E-96D4-B550-D764B2C6A6A7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5F9A-B16D-CA49-7F40-A0142E41DC5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547279" y="2872364"/>
            <a:ext cx="5630516" cy="36516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latin typeface="Calibri"/>
                <a:cs typeface="Calibri"/>
              </a:rPr>
              <a:t>Types of failures:</a:t>
            </a:r>
            <a:endParaRPr lang="en-US" b="1">
              <a:latin typeface="Calibri"/>
              <a:ea typeface="Calibri"/>
            </a:endParaRPr>
          </a:p>
          <a:p>
            <a:pPr marL="285750" indent="-285750">
              <a:buChar char="•"/>
            </a:pPr>
            <a:r>
              <a:rPr lang="en-US" b="1">
                <a:ea typeface="Calibri"/>
                <a:cs typeface="Calibri"/>
              </a:rPr>
              <a:t>Power Failure</a:t>
            </a:r>
            <a:r>
              <a:rPr lang="en-US">
                <a:ea typeface="Calibri"/>
                <a:cs typeface="Calibri"/>
              </a:rPr>
              <a:t> – due to increased air temperature.</a:t>
            </a:r>
          </a:p>
          <a:p>
            <a:pPr marL="285750" indent="-285750">
              <a:buChar char="•"/>
            </a:pPr>
            <a:r>
              <a:rPr lang="en-US" b="1">
                <a:ea typeface="Calibri"/>
                <a:cs typeface="Calibri"/>
              </a:rPr>
              <a:t>Overstrain Failure</a:t>
            </a:r>
            <a:r>
              <a:rPr lang="en-US">
                <a:ea typeface="Calibri"/>
                <a:cs typeface="Calibri"/>
              </a:rPr>
              <a:t> – due to excessive rotational speed or torque.</a:t>
            </a:r>
          </a:p>
          <a:p>
            <a:pPr marL="285750" indent="-285750">
              <a:buChar char="•"/>
            </a:pPr>
            <a:r>
              <a:rPr lang="en-US" b="1">
                <a:ea typeface="Calibri"/>
                <a:cs typeface="Calibri"/>
              </a:rPr>
              <a:t>Heat Dissipation Failure</a:t>
            </a:r>
            <a:r>
              <a:rPr lang="en-US">
                <a:ea typeface="Calibri"/>
                <a:cs typeface="Calibri"/>
              </a:rPr>
              <a:t> –  due to increased air temperature or process temperature.</a:t>
            </a:r>
          </a:p>
          <a:p>
            <a:pPr marL="285750" indent="-285750">
              <a:buChar char="•"/>
            </a:pPr>
            <a:r>
              <a:rPr lang="en-US" b="1">
                <a:ea typeface="Calibri"/>
                <a:cs typeface="Calibri"/>
              </a:rPr>
              <a:t>Tool Wear Failure </a:t>
            </a:r>
            <a:r>
              <a:rPr lang="en-US">
                <a:ea typeface="Calibri"/>
                <a:cs typeface="Calibri"/>
              </a:rPr>
              <a:t>– due to rotational speed and torque or running the machine for too 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DB868-BEE2-49F7-9AC5-A3B1438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7</a:t>
            </a:fld>
            <a:endParaRPr lang="en-US">
              <a:latin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7C8000-F82B-A07C-443B-76F0A93C280F}"/>
              </a:ext>
            </a:extLst>
          </p:cNvPr>
          <p:cNvSpPr txBox="1">
            <a:spLocks/>
          </p:cNvSpPr>
          <p:nvPr/>
        </p:nvSpPr>
        <p:spPr>
          <a:xfrm>
            <a:off x="6545070" y="1036938"/>
            <a:ext cx="5321298" cy="7582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921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1822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ea typeface="Calibri"/>
                <a:cs typeface="Calibri"/>
              </a:rPr>
              <a:t>Uses Computer Numerical Control (CNC) to remove material from workpiece to create custom designs.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bri"/>
              <a:ea typeface="Calibri"/>
              <a:cs typeface="Calibri"/>
            </a:endParaRPr>
          </a:p>
        </p:txBody>
      </p:sp>
      <p:pic>
        <p:nvPicPr>
          <p:cNvPr id="8" name="Picture 7" descr="CNC Milling Machine on Make a GIF">
            <a:extLst>
              <a:ext uri="{FF2B5EF4-FFF2-40B4-BE49-F238E27FC236}">
                <a16:creationId xmlns:a16="http://schemas.microsoft.com/office/drawing/2014/main" id="{89DB7D13-71EC-B70C-5486-94E955460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39" y="341774"/>
            <a:ext cx="5316330" cy="3027061"/>
          </a:xfrm>
          <a:prstGeom prst="rect">
            <a:avLst/>
          </a:prstGeom>
        </p:spPr>
      </p:pic>
      <p:pic>
        <p:nvPicPr>
          <p:cNvPr id="10" name="Picture 9" descr="Custom CNC Component And Parts Manufacturer HM, 59% OFF">
            <a:extLst>
              <a:ext uri="{FF2B5EF4-FFF2-40B4-BE49-F238E27FC236}">
                <a16:creationId xmlns:a16="http://schemas.microsoft.com/office/drawing/2014/main" id="{2539613A-C7DB-ACB6-D5E8-6402916150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3" t="3901" r="233" b="4148"/>
          <a:stretch/>
        </p:blipFill>
        <p:spPr>
          <a:xfrm>
            <a:off x="337153" y="3375534"/>
            <a:ext cx="5319329" cy="315855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0C5F4AA-E50F-F168-BF26-F254DF65FC1C}"/>
              </a:ext>
            </a:extLst>
          </p:cNvPr>
          <p:cNvSpPr txBox="1">
            <a:spLocks/>
          </p:cNvSpPr>
          <p:nvPr/>
        </p:nvSpPr>
        <p:spPr>
          <a:xfrm>
            <a:off x="6545071" y="1798938"/>
            <a:ext cx="5310253" cy="1420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921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1822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b="1">
                <a:latin typeface="Calibri"/>
                <a:cs typeface="Calibri"/>
              </a:rPr>
              <a:t>Applications:</a:t>
            </a:r>
            <a:r>
              <a:rPr lang="en-US" b="1">
                <a:ea typeface="Calibri"/>
                <a:cs typeface="Calibri"/>
              </a:rPr>
              <a:t> </a:t>
            </a:r>
            <a:r>
              <a:rPr lang="en-US">
                <a:ea typeface="Calibri"/>
                <a:cs typeface="Calibri"/>
              </a:rPr>
              <a:t>Aerospace, Automotive, Medical Device Manufacturing, Electronics ,etc.</a:t>
            </a:r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35893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Business case: Strategic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Clr>
                <a:srgbClr val="1CDFF5"/>
              </a:buClr>
              <a:buNone/>
            </a:pPr>
            <a:r>
              <a:rPr lang="en-US">
                <a:latin typeface="Calibri"/>
                <a:ea typeface="Calibri"/>
                <a:cs typeface="Calibri"/>
              </a:rPr>
              <a:t>Goals of any manufacturing business</a:t>
            </a:r>
          </a:p>
          <a:p>
            <a:pPr algn="just">
              <a:buClr>
                <a:srgbClr val="1CDFF5"/>
              </a:buClr>
            </a:pPr>
            <a:r>
              <a:rPr lang="en-US">
                <a:ea typeface="Calibri"/>
                <a:cs typeface="Calibri"/>
              </a:rPr>
              <a:t>Increase productivity</a:t>
            </a:r>
          </a:p>
          <a:p>
            <a:pPr algn="just">
              <a:buClr>
                <a:srgbClr val="1CDFF5"/>
              </a:buClr>
            </a:pPr>
            <a:r>
              <a:rPr lang="en-US">
                <a:ea typeface="Calibri"/>
                <a:cs typeface="Calibri"/>
              </a:rPr>
              <a:t>Minimize maintenance time</a:t>
            </a:r>
          </a:p>
          <a:p>
            <a:pPr algn="just">
              <a:buClr>
                <a:srgbClr val="1CDFF5"/>
              </a:buClr>
            </a:pPr>
            <a:r>
              <a:rPr lang="en-US">
                <a:ea typeface="Calibri"/>
                <a:cs typeface="Calibri"/>
              </a:rPr>
              <a:t>Minimize maintenance cost</a:t>
            </a:r>
          </a:p>
          <a:p>
            <a:pPr algn="just">
              <a:buClr>
                <a:srgbClr val="1CDFF5"/>
              </a:buClr>
            </a:pPr>
            <a:r>
              <a:rPr lang="en-US">
                <a:ea typeface="Calibri"/>
                <a:cs typeface="Calibri"/>
              </a:rPr>
              <a:t>Optimize the use of all machines and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315069" cy="372375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>
                <a:latin typeface="Calibri"/>
                <a:cs typeface="Calibri"/>
              </a:rPr>
              <a:t>Our model &amp; dashboard can predict the failure beforehand with </a:t>
            </a:r>
            <a:r>
              <a:rPr lang="en-US">
                <a:solidFill>
                  <a:srgbClr val="FFFF00"/>
                </a:solidFill>
                <a:latin typeface="Calibri"/>
                <a:cs typeface="Calibri"/>
              </a:rPr>
              <a:t>86% accuracy</a:t>
            </a:r>
            <a:r>
              <a:rPr lang="en-US">
                <a:latin typeface="Calibri"/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  <a:p>
            <a:pPr algn="just"/>
            <a:r>
              <a:rPr lang="en-US">
                <a:ea typeface="Calibri"/>
                <a:cs typeface="Calibri"/>
              </a:rPr>
              <a:t>On average, with </a:t>
            </a:r>
            <a:r>
              <a:rPr lang="en-US">
                <a:solidFill>
                  <a:srgbClr val="FFFF00"/>
                </a:solidFill>
                <a:ea typeface="Calibri"/>
                <a:cs typeface="Calibri"/>
              </a:rPr>
              <a:t>5-10% reduction in unplanned downtime</a:t>
            </a:r>
            <a:r>
              <a:rPr lang="en-US">
                <a:ea typeface="Calibri"/>
                <a:cs typeface="Calibri"/>
              </a:rPr>
              <a:t> can save up to </a:t>
            </a:r>
            <a:r>
              <a:rPr lang="en-US">
                <a:solidFill>
                  <a:srgbClr val="FFFF00"/>
                </a:solidFill>
                <a:ea typeface="Calibri"/>
                <a:cs typeface="Calibri"/>
              </a:rPr>
              <a:t>$500,000</a:t>
            </a:r>
            <a:r>
              <a:rPr lang="en-US">
                <a:ea typeface="Calibri"/>
                <a:cs typeface="Calibri"/>
              </a:rPr>
              <a:t> per year.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Competitive Analysis:</a:t>
            </a:r>
          </a:p>
          <a:p>
            <a:pPr marL="285750" indent="-285750" algn="just">
              <a:buChar char="•"/>
            </a:pPr>
            <a:r>
              <a:rPr lang="en-US">
                <a:ea typeface="Calibri"/>
                <a:cs typeface="Calibri"/>
              </a:rPr>
              <a:t>McKinsey reported that </a:t>
            </a:r>
            <a:r>
              <a:rPr lang="en-US">
                <a:ea typeface="+mn-lt"/>
                <a:cs typeface="+mn-lt"/>
              </a:rPr>
              <a:t>predictive maintenance can generate substantial savings by increasing production line availability by 5 - 15% and reducing maintenance costs by 18 - 25%.</a:t>
            </a:r>
          </a:p>
          <a:p>
            <a:pPr marL="285750" indent="-285750">
              <a:buChar char="•"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8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8076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Business case: Commercial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Clr>
                <a:srgbClr val="1CDFF5"/>
              </a:buClr>
            </a:pPr>
            <a:r>
              <a:rPr lang="en-US">
                <a:ea typeface="Calibri"/>
                <a:cs typeface="Calibri"/>
              </a:rPr>
              <a:t>Strategic Partnerships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0D91C-D5C0-248C-26D3-DE7C7C72E63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683369" cy="374915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Collaboration with equipment manufacturers.</a:t>
            </a:r>
            <a:endParaRPr lang="en-US"/>
          </a:p>
          <a:p>
            <a:pPr algn="just"/>
            <a:r>
              <a:rPr lang="en-US">
                <a:ea typeface="+mn-lt"/>
                <a:cs typeface="+mn-lt"/>
              </a:rPr>
              <a:t>Integrating with existing industrial IoT platforms.</a:t>
            </a:r>
            <a:endParaRPr lang="en-US">
              <a:ea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Partnering with sustainability-focused organizations </a:t>
            </a:r>
            <a:endParaRPr lang="en-US">
              <a:ea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New collaborations will help drive sustainable business practices and create a more efficient and effective industry.</a:t>
            </a:r>
            <a:endParaRPr lang="en-US"/>
          </a:p>
          <a:p>
            <a:pPr algn="just"/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>
                <a:latin typeface="Calibri"/>
                <a:cs typeface="Calibri"/>
              </a:rPr>
              <a:pPr/>
              <a:t>9</a:t>
            </a:fld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1269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terms/"/>
    <ds:schemaRef ds:uri="71af3243-3dd4-4a8d-8c0d-dd76da1f02a5"/>
    <ds:schemaRef ds:uri="http://www.w3.org/XML/1998/namespace"/>
    <ds:schemaRef ds:uri="http://purl.org/dc/elements/1.1/"/>
    <ds:schemaRef ds:uri="http://schemas.openxmlformats.org/package/2006/metadata/core-properties"/>
    <ds:schemaRef ds:uri="230e9df3-be65-4c73-a93b-d1236ebd677e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1474</Words>
  <Application>Microsoft Office PowerPoint</Application>
  <PresentationFormat>Widescreen</PresentationFormat>
  <Paragraphs>288</Paragraphs>
  <Slides>29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Nova</vt:lpstr>
      <vt:lpstr>Biome</vt:lpstr>
      <vt:lpstr>Biome Light</vt:lpstr>
      <vt:lpstr>Calibri</vt:lpstr>
      <vt:lpstr>Courier New</vt:lpstr>
      <vt:lpstr>Custom</vt:lpstr>
      <vt:lpstr>mechenance</vt:lpstr>
      <vt:lpstr>Did you know?</vt:lpstr>
      <vt:lpstr>Why predictive Maintenance?</vt:lpstr>
      <vt:lpstr>Agenda</vt:lpstr>
      <vt:lpstr>Problem Statement</vt:lpstr>
      <vt:lpstr>Solution</vt:lpstr>
      <vt:lpstr>Project scope: CNC machine</vt:lpstr>
      <vt:lpstr>Business case: Strategic</vt:lpstr>
      <vt:lpstr>Business case: Commercial</vt:lpstr>
      <vt:lpstr>Business case: financial</vt:lpstr>
      <vt:lpstr>Business case: management Implications</vt:lpstr>
      <vt:lpstr>KPI</vt:lpstr>
      <vt:lpstr>Cost benefit analysis</vt:lpstr>
      <vt:lpstr>Literature review</vt:lpstr>
      <vt:lpstr>Literature review</vt:lpstr>
      <vt:lpstr>USP of mechenance</vt:lpstr>
      <vt:lpstr>ML Canvas</vt:lpstr>
      <vt:lpstr>ML Canvas</vt:lpstr>
      <vt:lpstr>Model training &amp; benchmarking</vt:lpstr>
      <vt:lpstr>Model deployment</vt:lpstr>
      <vt:lpstr>DEMO – VERSION 1 (GCP)</vt:lpstr>
      <vt:lpstr>Challenges</vt:lpstr>
      <vt:lpstr>Deployment Workflow and software stack</vt:lpstr>
      <vt:lpstr>Dockerfile and github actions</vt:lpstr>
      <vt:lpstr>DEMO</vt:lpstr>
      <vt:lpstr>Range of values - Demo</vt:lpstr>
      <vt:lpstr>What's next</vt:lpstr>
      <vt:lpstr>Thank you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dc:creator>Robert</dc:creator>
  <cp:lastModifiedBy>Robert Kaczur</cp:lastModifiedBy>
  <cp:revision>2</cp:revision>
  <dcterms:created xsi:type="dcterms:W3CDTF">2024-01-05T14:58:10Z</dcterms:created>
  <dcterms:modified xsi:type="dcterms:W3CDTF">2024-04-18T19:14:33Z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